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61" r:id="rId7"/>
    <p:sldId id="277" r:id="rId8"/>
    <p:sldId id="278" r:id="rId9"/>
    <p:sldId id="279" r:id="rId10"/>
    <p:sldId id="280" r:id="rId11"/>
    <p:sldId id="263" r:id="rId12"/>
    <p:sldId id="302" r:id="rId13"/>
    <p:sldId id="303" r:id="rId14"/>
    <p:sldId id="304" r:id="rId15"/>
    <p:sldId id="269" r:id="rId16"/>
    <p:sldId id="270" r:id="rId17"/>
    <p:sldId id="281" r:id="rId18"/>
    <p:sldId id="273" r:id="rId19"/>
    <p:sldId id="272" r:id="rId20"/>
    <p:sldId id="275" r:id="rId21"/>
    <p:sldId id="276" r:id="rId22"/>
    <p:sldId id="267" r:id="rId23"/>
    <p:sldId id="282" r:id="rId24"/>
    <p:sldId id="274" r:id="rId25"/>
    <p:sldId id="283" r:id="rId26"/>
    <p:sldId id="284" r:id="rId27"/>
    <p:sldId id="285" r:id="rId28"/>
    <p:sldId id="286" r:id="rId29"/>
    <p:sldId id="287" r:id="rId30"/>
    <p:sldId id="300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  <p:sldId id="265" r:id="rId45"/>
    <p:sldId id="264" r:id="rId46"/>
    <p:sldId id="266" r:id="rId47"/>
    <p:sldId id="268" r:id="rId4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338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88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9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07114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6F505-945E-1340-8C6E-075965925092}" type="datetimeFigureOut">
              <a:rPr lang="en-US"/>
              <a:pPr>
                <a:defRPr/>
              </a:pPr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189FE-4D72-B14D-B108-82D2BC9F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0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251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68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002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135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83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606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392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09C58-57E2-4071-A86C-68C8272E436B}" type="datetimeFigureOut">
              <a:rPr lang="hr-HR" smtClean="0"/>
              <a:t>11.10.21.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C640C-F5F8-4E84-93F3-8EF72FABF1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355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naslov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962" y="-9525"/>
            <a:ext cx="9209088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7"/>
          <p:cNvSpPr txBox="1">
            <a:spLocks/>
          </p:cNvSpPr>
          <p:nvPr/>
        </p:nvSpPr>
        <p:spPr bwMode="auto">
          <a:xfrm>
            <a:off x="1849437" y="1030288"/>
            <a:ext cx="8587827" cy="24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hr-HR" sz="4000" dirty="0"/>
              <a:t>Internacionalizacija doktorskog studija Tekstilna znanost i tehnologija</a:t>
            </a:r>
            <a:endParaRPr lang="ta-IN" sz="4000" dirty="0">
              <a:latin typeface="Myriad Pro Light SemiExt" charset="0"/>
              <a:cs typeface="Myriad Pro Light Semi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849437" y="3298173"/>
            <a:ext cx="2225675" cy="0"/>
          </a:xfrm>
          <a:prstGeom prst="line">
            <a:avLst/>
          </a:prstGeom>
          <a:ln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7"/>
          <p:cNvSpPr txBox="1">
            <a:spLocks/>
          </p:cNvSpPr>
          <p:nvPr/>
        </p:nvSpPr>
        <p:spPr>
          <a:xfrm>
            <a:off x="1849436" y="3743512"/>
            <a:ext cx="3830385" cy="57409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r-HR" sz="1600" dirty="0">
                <a:solidFill>
                  <a:srgbClr val="2797C9"/>
                </a:solidFill>
                <a:latin typeface="Myriad Pro Light SemiExt"/>
                <a:cs typeface="Myriad Pro Light SemiExt"/>
              </a:rPr>
              <a:t>SVEUČILIŠTE U ZAGREBU</a:t>
            </a:r>
          </a:p>
          <a:p>
            <a:pPr algn="l">
              <a:defRPr/>
            </a:pPr>
            <a:r>
              <a:rPr lang="hr-HR" sz="1600" dirty="0">
                <a:solidFill>
                  <a:srgbClr val="2797C9"/>
                </a:solidFill>
                <a:latin typeface="Myriad Pro Light SemiExt"/>
                <a:cs typeface="Myriad Pro Light SemiExt"/>
              </a:rPr>
              <a:t>TEKSTILNO-TEHNOLOŠKI FAKULTET</a:t>
            </a:r>
            <a:endParaRPr lang="ta-IN" sz="1600" dirty="0">
              <a:solidFill>
                <a:srgbClr val="E88E31"/>
              </a:solidFill>
              <a:latin typeface="Myriad Pro Light SemiExt"/>
              <a:cs typeface="Myriad Pro Light SemiExt"/>
            </a:endParaRPr>
          </a:p>
          <a:p>
            <a:pPr algn="l">
              <a:defRPr/>
            </a:pPr>
            <a:endParaRPr lang="en-US" sz="1600" dirty="0">
              <a:solidFill>
                <a:srgbClr val="2797C9"/>
              </a:solidFill>
              <a:latin typeface="Myriad Pro Light SemiExt"/>
              <a:cs typeface="Myriad Pro Light SemiExt"/>
            </a:endParaRPr>
          </a:p>
        </p:txBody>
      </p:sp>
    </p:spTree>
    <p:extLst>
      <p:ext uri="{BB962C8B-B14F-4D97-AF65-F5344CB8AC3E}">
        <p14:creationId xmlns:p14="http://schemas.microsoft.com/office/powerpoint/2010/main" val="12166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291" y="350380"/>
            <a:ext cx="3705748" cy="4960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908" y="3854154"/>
            <a:ext cx="3870716" cy="2914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7992" y="205098"/>
            <a:ext cx="43797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Brošura doktorskog studija</a:t>
            </a:r>
          </a:p>
          <a:p>
            <a:r>
              <a:rPr lang="hr-HR" sz="1600" b="1" dirty="0"/>
              <a:t>Katalog opreme</a:t>
            </a:r>
          </a:p>
          <a:p>
            <a:r>
              <a:rPr lang="hr-HR" sz="1600" b="1" dirty="0"/>
              <a:t>Film + fotografija</a:t>
            </a:r>
          </a:p>
          <a:p>
            <a:endParaRPr lang="hr-H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Ivana Salopek </a:t>
            </a:r>
            <a:r>
              <a:rPr lang="hr-HR" sz="1400" dirty="0" err="1"/>
              <a:t>Čubrić</a:t>
            </a: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Sandra </a:t>
            </a:r>
            <a:r>
              <a:rPr lang="hr-HR" sz="1400" dirty="0" err="1"/>
              <a:t>Flinčec</a:t>
            </a:r>
            <a:r>
              <a:rPr lang="hr-HR" sz="1400" dirty="0"/>
              <a:t> </a:t>
            </a:r>
            <a:r>
              <a:rPr lang="hr-HR" sz="1400" dirty="0" err="1"/>
              <a:t>Grgac</a:t>
            </a:r>
            <a:r>
              <a:rPr lang="hr-HR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Dragana Kopitar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Budimir </a:t>
            </a:r>
            <a:r>
              <a:rPr lang="hr-HR" sz="1400" dirty="0" err="1"/>
              <a:t>Mijović</a:t>
            </a: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Gordana Pavlović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Dubravko </a:t>
            </a:r>
            <a:r>
              <a:rPr lang="hr-HR" sz="1400" dirty="0" err="1"/>
              <a:t>Rogale</a:t>
            </a: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Sandra </a:t>
            </a:r>
            <a:r>
              <a:rPr lang="hr-HR" sz="1400" dirty="0" err="1"/>
              <a:t>Bischof</a:t>
            </a:r>
            <a:endParaRPr lang="hr-H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 err="1"/>
              <a:t>Antoneta</a:t>
            </a:r>
            <a:r>
              <a:rPr lang="hr-HR" sz="1400" dirty="0"/>
              <a:t> Tomljenović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Slavica Bogović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Ivana Schwarz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Iva </a:t>
            </a:r>
            <a:r>
              <a:rPr lang="hr-HR" sz="1400" dirty="0" err="1"/>
              <a:t>Rezić</a:t>
            </a:r>
            <a:r>
              <a:rPr lang="hr-HR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Vesna Marija Potočić Matković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87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Predstavnici partnera na projektu održali su tri radionice za nastavnike TTF-a i to: Osnove rada u sustavu Merlin (21. i 22. 2. 2019.), ABC radionica (27. 2.2019.) i Priprema virtualnog predavanja – </a:t>
            </a:r>
            <a:r>
              <a:rPr lang="hr-HR" sz="2000" dirty="0" err="1" smtClean="0"/>
              <a:t>Webinara</a:t>
            </a:r>
            <a:r>
              <a:rPr lang="hr-HR" sz="2000" dirty="0" smtClean="0"/>
              <a:t> (28.02.2019.). Na radionicama je ukupno sudjelovalo 39 nastavnika TTF-a.</a:t>
            </a:r>
            <a:r>
              <a:rPr lang="pl-PL" sz="2000" dirty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Započinju </a:t>
            </a:r>
            <a:r>
              <a:rPr lang="pl-PL" sz="2000" dirty="0"/>
              <a:t>individualne konzultacije nastavnika na </a:t>
            </a:r>
            <a:r>
              <a:rPr lang="pl-PL" sz="2000" dirty="0" smtClean="0"/>
              <a:t>Srcu.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pic>
        <p:nvPicPr>
          <p:cNvPr id="1026" name="Picture 2" descr="http://inter.ttf.unizg.hr/images/SRCE_Radionice-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845" y="1825625"/>
            <a:ext cx="5794047" cy="43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19823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0714"/>
            <a:ext cx="10515600" cy="4351338"/>
          </a:xfrm>
        </p:spPr>
        <p:txBody>
          <a:bodyPr/>
          <a:lstStyle/>
          <a:p>
            <a:r>
              <a:rPr lang="hr-HR" dirty="0"/>
              <a:t>U akademskoj godini 2017./18. na Tekstilno-tehnološkom fakultetu, poslijediplomskom doktorskom studiju postojao je jedan </a:t>
            </a:r>
            <a:r>
              <a:rPr lang="hr-HR" dirty="0" err="1"/>
              <a:t>ekolegij</a:t>
            </a:r>
            <a:r>
              <a:rPr lang="hr-HR" dirty="0"/>
              <a:t> na hrvatskom jeziku</a:t>
            </a:r>
            <a:r>
              <a:rPr lang="hr-HR" dirty="0" smtClean="0"/>
              <a:t>.</a:t>
            </a:r>
          </a:p>
          <a:p>
            <a:r>
              <a:rPr lang="pl-PL" dirty="0"/>
              <a:t>U akademskoj godini 2018./19. s početkom provođenja projekta, u zajedničkom radu s partnerom </a:t>
            </a:r>
            <a:r>
              <a:rPr lang="pl-PL" dirty="0" smtClean="0"/>
              <a:t>Srcem, oformljeno </a:t>
            </a:r>
            <a:r>
              <a:rPr lang="pl-PL" dirty="0"/>
              <a:t>je prvih 7 kolegija sa sadržajem na hrvatskom i engleskom </a:t>
            </a:r>
            <a:r>
              <a:rPr lang="pl-PL" dirty="0" smtClean="0"/>
              <a:t>jeziku.</a:t>
            </a:r>
          </a:p>
          <a:p>
            <a:r>
              <a:rPr lang="pl-PL" dirty="0"/>
              <a:t>U akademskoj godini 2019./20. oformljeno je 11 kolegija sa sadržajem na hrvatskom i engleskom jeziku</a:t>
            </a:r>
            <a:r>
              <a:rPr lang="pl-PL" dirty="0" smtClean="0"/>
              <a:t>.</a:t>
            </a:r>
          </a:p>
          <a:p>
            <a:r>
              <a:rPr lang="pl-PL" dirty="0"/>
              <a:t>U akademskoj godini 2020./21. oformljeno je 43 kolegija sa sadržajem na hrvatskom i engleskom jeziku.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242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Nabava opreme za predavanja uživo i online, 12 računala, printer, skener i kopirni uređaj, projektor i kamera.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9960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VDS izrađuje i objavljuje izvedbeni plan nastave na engleskom i hrvatskom jeziku te obavještava MZO i AZVO da se program izvodi na stranom jeziku.</a:t>
            </a:r>
            <a:br>
              <a:rPr lang="hr-HR" sz="2000" dirty="0" smtClean="0"/>
            </a:br>
            <a:r>
              <a:rPr lang="hr-HR" sz="2000" dirty="0" smtClean="0"/>
              <a:t>MZO i AZVO objavljuju odluku u preglednicima akreditiranih studijskih programa na stranom jeziku.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239" y="1825625"/>
            <a:ext cx="7373521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689" y="1825625"/>
            <a:ext cx="5971143" cy="5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Doktorski studij na engleskom jeziku predstavljen je stranim studentima na sajmu QS World Grad </a:t>
            </a:r>
            <a:r>
              <a:rPr lang="hr-HR" sz="2000" dirty="0" err="1" smtClean="0"/>
              <a:t>School</a:t>
            </a:r>
            <a:r>
              <a:rPr lang="hr-HR" sz="2000" dirty="0" smtClean="0"/>
              <a:t> Tour koji je održan u Pekingu. QS sajmovi održavaju se širom svijeta i okupljaju predstavnike niza sveučilišta, među kojima i najbolje rangirane na QS listama.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0" y="2124869"/>
            <a:ext cx="6667500" cy="37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Predstavljanjem TTF-a na sajmu, također je dobivena mogućnost postavljanja profila preddiplomskog i diplomskog studija koji se provode na TTF-u na stranicama QS-a, što je omogućilo bolju promidžbu institucije na međunarodnoj razini.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679" y="1825625"/>
            <a:ext cx="8758641" cy="4351338"/>
          </a:xfrm>
        </p:spPr>
      </p:pic>
    </p:spTree>
    <p:extLst>
      <p:ext uri="{BB962C8B-B14F-4D97-AF65-F5344CB8AC3E}">
        <p14:creationId xmlns:p14="http://schemas.microsoft.com/office/powerpoint/2010/main" val="21808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190" y="3317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</a:t>
            </a:r>
            <a:r>
              <a:rPr lang="hr-HR" dirty="0" smtClean="0"/>
              <a:t>spješno su provedeni tečajevi engleskog jezika u trajanju od 15 tjedana. Tečajeve su polazile 63 osobe i to 17 nastavnika koji predaju na doktorskom studiju, 12 predstavnika nenastavnog osoblja, 10 studenata doktorskog studija i 24 studenta preddiplomskog studija na TTF-u. </a:t>
            </a:r>
          </a:p>
          <a:p>
            <a:r>
              <a:rPr lang="hr-HR" dirty="0" smtClean="0"/>
              <a:t>Čestitke svima koji su unaprijedili jezične kompetencije!</a:t>
            </a:r>
            <a:endParaRPr lang="hr-HR" dirty="0"/>
          </a:p>
        </p:txBody>
      </p:sp>
      <p:pic>
        <p:nvPicPr>
          <p:cNvPr id="5122" name="Picture 2" descr="C:\Users\Marija\Downloads\20190326_0929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262" y="2973619"/>
            <a:ext cx="8659738" cy="28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ija\Downloads\20190325_1045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262" y="1704884"/>
            <a:ext cx="8659738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ija\Downloads\20190325_1044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262" y="1704884"/>
            <a:ext cx="8659738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262" y="1701792"/>
            <a:ext cx="8659738" cy="48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Doktorski studij na engleskom jeziku predstavljen je stranim studentima na sajmu QS World Grad </a:t>
            </a:r>
            <a:r>
              <a:rPr lang="hr-HR" sz="2000" dirty="0" err="1" smtClean="0"/>
              <a:t>School</a:t>
            </a:r>
            <a:r>
              <a:rPr lang="hr-HR" sz="2000" dirty="0" smtClean="0"/>
              <a:t> Tour koji je održan u New Delhiju, Indija. QS sajmovi održavaju se širom svijeta i okupljaju predstavnike niza sveučilišta, među kojima i najbolje rangirane na QS listama.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000" dirty="0" smtClean="0"/>
              <a:t>Doktorski studij na engleskom jeziku predstavljen je stranim studentima na sajmu QS World Grad </a:t>
            </a:r>
            <a:r>
              <a:rPr lang="hr-HR" sz="2000" dirty="0" err="1" smtClean="0"/>
              <a:t>School</a:t>
            </a:r>
            <a:r>
              <a:rPr lang="hr-HR" sz="2000" dirty="0" smtClean="0"/>
              <a:t> Tour koji je održan u Istanbulu, Turska.</a:t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QS sajmovi održavaju se širom svijeta i okupljaju predstavnike niza sveučilišta, među kojima i najbolje rangirane na QS listama.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14" y="1825625"/>
            <a:ext cx="326817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14" y="1825625"/>
            <a:ext cx="326817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9"/>
          <p:cNvSpPr>
            <a:spLocks noGrp="1"/>
          </p:cNvSpPr>
          <p:nvPr>
            <p:ph type="title"/>
          </p:nvPr>
        </p:nvSpPr>
        <p:spPr>
          <a:xfrm>
            <a:off x="1892301" y="676275"/>
            <a:ext cx="7237413" cy="1143000"/>
          </a:xfrm>
        </p:spPr>
        <p:txBody>
          <a:bodyPr/>
          <a:lstStyle/>
          <a:p>
            <a:pPr algn="l"/>
            <a:r>
              <a:rPr lang="hr-HR" dirty="0" smtClean="0">
                <a:cs typeface="Myriad Pro Bold SemiExt" charset="0"/>
              </a:rPr>
              <a:t>Osnovni podaci</a:t>
            </a:r>
            <a:endParaRPr lang="en-US" dirty="0">
              <a:latin typeface="Myriad Pro Bold SemiExt" charset="0"/>
              <a:cs typeface="Myriad Pro Bold SemiExt" charset="0"/>
            </a:endParaRPr>
          </a:p>
        </p:txBody>
      </p:sp>
      <p:sp>
        <p:nvSpPr>
          <p:cNvPr id="14338" name="Subtitle 5"/>
          <p:cNvSpPr>
            <a:spLocks noGrp="1"/>
          </p:cNvSpPr>
          <p:nvPr>
            <p:ph idx="1"/>
          </p:nvPr>
        </p:nvSpPr>
        <p:spPr>
          <a:xfrm>
            <a:off x="1981200" y="2531751"/>
            <a:ext cx="8255000" cy="31511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r-HR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Nositelj: Tekstilno-tehnološki </a:t>
            </a:r>
            <a:r>
              <a:rPr lang="hr-HR" sz="2000" dirty="0" smtClean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fakultet</a:t>
            </a:r>
            <a:endParaRPr lang="hr-HR" sz="2000" dirty="0">
              <a:solidFill>
                <a:srgbClr val="777877"/>
              </a:solidFill>
              <a:latin typeface="Myriad Pro Light SemiExt" charset="0"/>
              <a:cs typeface="Myriad Pro Light SemiExt" charset="0"/>
            </a:endParaRPr>
          </a:p>
          <a:p>
            <a:pPr>
              <a:lnSpc>
                <a:spcPct val="120000"/>
              </a:lnSpc>
            </a:pPr>
            <a:r>
              <a:rPr lang="hr-HR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Partner: </a:t>
            </a:r>
            <a:r>
              <a:rPr lang="hr-HR" sz="2000" dirty="0" smtClean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Srce</a:t>
            </a:r>
            <a:endParaRPr lang="hr-HR" sz="2000" dirty="0">
              <a:solidFill>
                <a:srgbClr val="777877"/>
              </a:solidFill>
              <a:latin typeface="Myriad Pro Light SemiExt" charset="0"/>
              <a:cs typeface="Myriad Pro Light SemiExt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Ukupna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vrijednost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Projekta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iznosi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1.787.850,91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kunu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Trajanje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projekta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je 36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mjeseci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– 3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ak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. god</a:t>
            </a:r>
            <a:r>
              <a:rPr lang="en-US" sz="2000" dirty="0" smtClean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.</a:t>
            </a:r>
            <a:endParaRPr lang="hr-HR" sz="2000" dirty="0">
              <a:solidFill>
                <a:srgbClr val="777877"/>
              </a:solidFill>
              <a:latin typeface="Myriad Pro Light SemiExt" charset="0"/>
              <a:cs typeface="Myriad Pro Light SemiExt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Bespovratna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sredstva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100% (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sredstva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Europske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unije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(85%),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sredstva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Državnog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</a:t>
            </a:r>
            <a:r>
              <a:rPr lang="en-US" sz="2000" dirty="0" err="1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proračuna</a:t>
            </a:r>
            <a:r>
              <a:rPr lang="en-US" sz="2000" dirty="0">
                <a:solidFill>
                  <a:srgbClr val="777877"/>
                </a:solidFill>
                <a:latin typeface="Myriad Pro Light SemiExt" charset="0"/>
                <a:cs typeface="Myriad Pro Light SemiExt" charset="0"/>
              </a:rPr>
              <a:t> (15%). </a:t>
            </a:r>
          </a:p>
        </p:txBody>
      </p:sp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1973264" y="1854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065629" y="2101836"/>
            <a:ext cx="3415075" cy="0"/>
          </a:xfrm>
          <a:prstGeom prst="line">
            <a:avLst/>
          </a:prstGeom>
          <a:ln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8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akademskoj godini 2019./2020. započelo je izvođenje nastave na engleskom jeziku na doktorskom studiju Tekstilna znanost i tehnologija.</a:t>
            </a:r>
          </a:p>
          <a:p>
            <a:r>
              <a:rPr lang="hr-HR" dirty="0" smtClean="0"/>
              <a:t>Na studij na engleskom upisano je 6 državljana Hrvatske, dok su državljani Egipta, Latvije i Irana predali dio traženih dokumenata.</a:t>
            </a:r>
          </a:p>
          <a:p>
            <a:r>
              <a:rPr lang="hr-HR" dirty="0" smtClean="0"/>
              <a:t>Po promotivnim aktivnostima (</a:t>
            </a:r>
            <a:r>
              <a:rPr lang="it-IT" dirty="0" smtClean="0"/>
              <a:t>web </a:t>
            </a:r>
            <a:r>
              <a:rPr lang="it-IT" dirty="0" err="1"/>
              <a:t>stranica</a:t>
            </a:r>
            <a:r>
              <a:rPr lang="it-IT" dirty="0"/>
              <a:t> QS-a, web </a:t>
            </a:r>
            <a:r>
              <a:rPr lang="it-IT" dirty="0" err="1"/>
              <a:t>stranica</a:t>
            </a:r>
            <a:r>
              <a:rPr lang="it-IT" dirty="0"/>
              <a:t> </a:t>
            </a:r>
            <a:r>
              <a:rPr lang="it-IT" dirty="0" err="1" smtClean="0"/>
              <a:t>fakulteta</a:t>
            </a:r>
            <a:r>
              <a:rPr lang="hr-HR" dirty="0"/>
              <a:t>, sajmovi) </a:t>
            </a:r>
            <a:r>
              <a:rPr lang="hr-HR" dirty="0" smtClean="0"/>
              <a:t>javilo se 12 osoba, 162 emaila.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021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P</a:t>
            </a:r>
            <a:r>
              <a:rPr lang="hr-HR" sz="2000" dirty="0" smtClean="0"/>
              <a:t>rofesor </a:t>
            </a:r>
            <a:r>
              <a:rPr lang="hr-HR" sz="2000" dirty="0" err="1" smtClean="0"/>
              <a:t>emeritus</a:t>
            </a:r>
            <a:r>
              <a:rPr lang="hr-HR" sz="2000" dirty="0" smtClean="0"/>
              <a:t> Charles Q. </a:t>
            </a:r>
            <a:r>
              <a:rPr lang="hr-HR" sz="2000" dirty="0" err="1" smtClean="0"/>
              <a:t>Yang</a:t>
            </a:r>
            <a:r>
              <a:rPr lang="hr-HR" sz="2000" dirty="0" smtClean="0"/>
              <a:t> s University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Georgia</a:t>
            </a:r>
            <a:r>
              <a:rPr lang="hr-HR" sz="2000" dirty="0" smtClean="0"/>
              <a:t>, SAD je 7.10.2019. održao predavanje "</a:t>
            </a:r>
            <a:r>
              <a:rPr lang="hr-HR" sz="2000" dirty="0" err="1" smtClean="0"/>
              <a:t>Writing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Publishing</a:t>
            </a:r>
            <a:r>
              <a:rPr lang="hr-HR" sz="2000" dirty="0" smtClean="0"/>
              <a:t> </a:t>
            </a:r>
            <a:r>
              <a:rPr lang="hr-HR" sz="2000" dirty="0" err="1" smtClean="0"/>
              <a:t>Scientific</a:t>
            </a:r>
            <a:r>
              <a:rPr lang="hr-HR" sz="2000" dirty="0" smtClean="0"/>
              <a:t> Research </a:t>
            </a:r>
            <a:r>
              <a:rPr lang="hr-HR" sz="2000" dirty="0" err="1" smtClean="0"/>
              <a:t>Articles</a:t>
            </a:r>
            <a:r>
              <a:rPr lang="hr-HR" sz="2000" dirty="0" smtClean="0"/>
              <a:t>". Predavanju su prisustvovali studenti doktorskog studija i nastavnici koji predaju na istom. 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0106"/>
            <a:ext cx="66675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Doktorski studij Tekstilna znanost i tehnologija koji se izvodi na </a:t>
            </a:r>
            <a:r>
              <a:rPr lang="hr-HR" sz="2000" dirty="0" err="1" smtClean="0"/>
              <a:t>na</a:t>
            </a:r>
            <a:r>
              <a:rPr lang="hr-HR" sz="2000" dirty="0" smtClean="0"/>
              <a:t> engleskom jeziku predstavljen je u godišnjaku diplomskih i doktorskih programa koji izdaje QS u 30000 primjeraka i online.</a:t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Naziv godišnjaka je QS Top Grad </a:t>
            </a:r>
            <a:r>
              <a:rPr lang="hr-HR" sz="2000" dirty="0" err="1" smtClean="0"/>
              <a:t>School</a:t>
            </a:r>
            <a:r>
              <a:rPr lang="hr-HR" sz="2000" dirty="0" smtClean="0"/>
              <a:t> </a:t>
            </a:r>
            <a:r>
              <a:rPr lang="hr-HR" sz="2000" dirty="0" err="1" smtClean="0"/>
              <a:t>Guide</a:t>
            </a:r>
            <a:r>
              <a:rPr lang="hr-HR" sz="2000" dirty="0" smtClean="0"/>
              <a:t> 2019/2020.</a:t>
            </a:r>
            <a:endParaRPr lang="hr-HR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395" y="1825625"/>
            <a:ext cx="36132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P</a:t>
            </a:r>
            <a:r>
              <a:rPr lang="hr-HR" sz="2000" dirty="0" smtClean="0"/>
              <a:t>rof. </a:t>
            </a:r>
            <a:r>
              <a:rPr lang="hr-HR" sz="2000" dirty="0" err="1" smtClean="0"/>
              <a:t>Mizi</a:t>
            </a:r>
            <a:r>
              <a:rPr lang="hr-HR" sz="2000" dirty="0" smtClean="0"/>
              <a:t> Fan sa Sveučilišta </a:t>
            </a:r>
            <a:r>
              <a:rPr lang="hr-HR" sz="2000" dirty="0" err="1" smtClean="0"/>
              <a:t>Brunel</a:t>
            </a:r>
            <a:r>
              <a:rPr lang="hr-HR" sz="2000" dirty="0" smtClean="0"/>
              <a:t> iz Londona je 24.10.2019. održao predavanje "</a:t>
            </a:r>
            <a:r>
              <a:rPr lang="hr-HR" sz="2000" dirty="0" err="1" smtClean="0"/>
              <a:t>Advances</a:t>
            </a:r>
            <a:r>
              <a:rPr lang="hr-HR" sz="2000" dirty="0" smtClean="0"/>
              <a:t> in </a:t>
            </a:r>
            <a:r>
              <a:rPr lang="hr-HR" sz="2000" dirty="0" err="1" smtClean="0"/>
              <a:t>natural</a:t>
            </a:r>
            <a:r>
              <a:rPr lang="hr-HR" sz="2000" dirty="0" smtClean="0"/>
              <a:t> </a:t>
            </a:r>
            <a:r>
              <a:rPr lang="hr-HR" sz="2000" dirty="0" err="1" smtClean="0"/>
              <a:t>fibres</a:t>
            </a:r>
            <a:r>
              <a:rPr lang="hr-HR" sz="2000" dirty="0" smtClean="0"/>
              <a:t> </a:t>
            </a:r>
            <a:r>
              <a:rPr lang="hr-HR" sz="2000" dirty="0" err="1" smtClean="0"/>
              <a:t>reinforced</a:t>
            </a:r>
            <a:r>
              <a:rPr lang="hr-HR" sz="2000" dirty="0" smtClean="0"/>
              <a:t> </a:t>
            </a:r>
            <a:r>
              <a:rPr lang="hr-HR" sz="2000" dirty="0" err="1" smtClean="0"/>
              <a:t>biobased</a:t>
            </a:r>
            <a:r>
              <a:rPr lang="hr-HR" sz="2000" dirty="0" smtClean="0"/>
              <a:t> </a:t>
            </a:r>
            <a:r>
              <a:rPr lang="hr-HR" sz="2000" dirty="0" err="1" smtClean="0"/>
              <a:t>composites</a:t>
            </a:r>
            <a:r>
              <a:rPr lang="hr-HR" sz="2000" dirty="0" smtClean="0"/>
              <a:t>".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0106"/>
            <a:ext cx="66675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000" dirty="0" smtClean="0"/>
              <a:t>Doktorski studij na engleskom jeziku predstavljen je stranim studentima na sajmu QS World Grad </a:t>
            </a:r>
            <a:r>
              <a:rPr lang="hr-HR" sz="2000" dirty="0" err="1" smtClean="0"/>
              <a:t>School</a:t>
            </a:r>
            <a:r>
              <a:rPr lang="hr-HR" sz="2000" dirty="0" smtClean="0"/>
              <a:t> Tour koji je održan u Hong Kongu.</a:t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QS sajmovi održavaju se širom svijeta i okupljaju predstavnike niza sveučilišta, među kojima i najbolje rangirane na QS listama.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6"/>
            <a:ext cx="5801784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</a:t>
            </a:r>
            <a:r>
              <a:rPr lang="hr-HR" sz="2000" dirty="0" err="1" smtClean="0"/>
              <a:t>Shunichi</a:t>
            </a:r>
            <a:r>
              <a:rPr lang="hr-HR" sz="2000" dirty="0" smtClean="0"/>
              <a:t> </a:t>
            </a:r>
            <a:r>
              <a:rPr lang="hr-HR" sz="2000" dirty="0" err="1" smtClean="0"/>
              <a:t>Kobayashija</a:t>
            </a:r>
            <a:r>
              <a:rPr lang="hr-HR" sz="2000" dirty="0" smtClean="0"/>
              <a:t> s japanskog sveučilišta </a:t>
            </a:r>
            <a:r>
              <a:rPr lang="hr-HR" sz="2000" dirty="0" err="1" smtClean="0"/>
              <a:t>Shinshu</a:t>
            </a:r>
            <a:r>
              <a:rPr lang="hr-HR" sz="2000" dirty="0" smtClean="0"/>
              <a:t>, 22.01.2020. studentima doktorskog studija Tekstilna znanost i tehnologija koji se izvodi na engleskom jeziku održao znanstveno predavanje naslovljeno "</a:t>
            </a:r>
            <a:r>
              <a:rPr lang="hr-HR" sz="2000" dirty="0" err="1" smtClean="0"/>
              <a:t>Bending</a:t>
            </a:r>
            <a:r>
              <a:rPr lang="hr-HR" sz="2000" dirty="0" smtClean="0"/>
              <a:t> </a:t>
            </a:r>
            <a:r>
              <a:rPr lang="hr-HR" sz="2000" dirty="0" err="1" smtClean="0"/>
              <a:t>Speed</a:t>
            </a:r>
            <a:r>
              <a:rPr lang="hr-HR" sz="2000" dirty="0" smtClean="0"/>
              <a:t> </a:t>
            </a:r>
            <a:r>
              <a:rPr lang="hr-HR" sz="2000" dirty="0" err="1" smtClean="0"/>
              <a:t>Dependence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Stiffness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Viscoelastic</a:t>
            </a:r>
            <a:r>
              <a:rPr lang="hr-HR" sz="2000" dirty="0" smtClean="0"/>
              <a:t> Fin </a:t>
            </a:r>
            <a:r>
              <a:rPr lang="hr-HR" sz="2000" dirty="0" err="1" smtClean="0"/>
              <a:t>Containing</a:t>
            </a:r>
            <a:r>
              <a:rPr lang="hr-HR" sz="2000" dirty="0" smtClean="0"/>
              <a:t> </a:t>
            </a:r>
            <a:r>
              <a:rPr lang="hr-HR" sz="2000" dirty="0" err="1" smtClean="0"/>
              <a:t>Fiber</a:t>
            </a:r>
            <a:r>
              <a:rPr lang="hr-HR" sz="2000" dirty="0" smtClean="0"/>
              <a:t> </a:t>
            </a:r>
            <a:r>
              <a:rPr lang="hr-HR" sz="2000" dirty="0" err="1" smtClean="0"/>
              <a:t>Composite</a:t>
            </a:r>
            <a:r>
              <a:rPr lang="hr-HR" sz="2000" dirty="0" smtClean="0"/>
              <a:t> </a:t>
            </a:r>
            <a:r>
              <a:rPr lang="hr-HR" sz="2000" dirty="0" err="1" smtClean="0"/>
              <a:t>Dilatant</a:t>
            </a:r>
            <a:r>
              <a:rPr lang="hr-HR" sz="2000" dirty="0" smtClean="0"/>
              <a:t> Fluid".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65" y="1825625"/>
            <a:ext cx="32646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6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sklopu projekta, a prema sugestijama nastavnika koji izvode nastavu na doktorskom studiju Tekstilna znanost i tehnologija, nabavljena je literatura za potrebe korištenja studenata i nastavnika.</a:t>
            </a:r>
          </a:p>
          <a:p>
            <a:r>
              <a:rPr lang="hr-HR" dirty="0" smtClean="0"/>
              <a:t>Ukupno su nabavljene 23 knjige stranih izdavača čime je značajno obogaćen knjižnični fond Sveučilišta u Zagrebu Tekstilno-tehnološkog fakulteta.</a:t>
            </a:r>
          </a:p>
          <a:p>
            <a:r>
              <a:rPr lang="hr-HR" dirty="0" smtClean="0"/>
              <a:t>U dodatnoj nabavi nedavno je nabavljeno još 29 knjiga renomiranih izdavača.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138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Doktorski studij Tekstilna znanost i tehnologija predstavljen je izlagačima i posjetiteljima 17. međunarodnog sajma </a:t>
            </a:r>
            <a:r>
              <a:rPr lang="hr-HR" sz="2000" dirty="0" err="1" smtClean="0"/>
              <a:t>Yarn</a:t>
            </a:r>
            <a:r>
              <a:rPr lang="hr-HR" sz="2000" dirty="0" smtClean="0"/>
              <a:t> fair.</a:t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Sajam je održan u Istanbulu, 27.-29.03.2020. u prostorima sajamskog centra </a:t>
            </a:r>
            <a:r>
              <a:rPr lang="hr-HR" sz="2000" dirty="0" err="1" smtClean="0"/>
              <a:t>Tuyap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47" y="1825625"/>
            <a:ext cx="269790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47" y="1825625"/>
            <a:ext cx="2697906" cy="45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8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Temeljem niza aktivnosti članova projekta "Internacionalizacija doktorskog studija Tekstilna znanost i tehnologija", TTF se 2019./2020. i 2020./2021. promovira na mrežnoj stranici QS i to kroz informativne stranice te reklamni </a:t>
            </a:r>
            <a:r>
              <a:rPr lang="hr-HR" sz="2000" dirty="0" err="1" smtClean="0"/>
              <a:t>baner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243" y="1825625"/>
            <a:ext cx="5381513" cy="435133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325994"/>
              </p:ext>
            </p:extLst>
          </p:nvPr>
        </p:nvGraphicFramePr>
        <p:xfrm>
          <a:off x="2870199" y="4537008"/>
          <a:ext cx="64516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250">
                  <a:extLst>
                    <a:ext uri="{9D8B030D-6E8A-4147-A177-3AD203B41FA5}">
                      <a16:colId xmlns:a16="http://schemas.microsoft.com/office/drawing/2014/main" val="3710702785"/>
                    </a:ext>
                  </a:extLst>
                </a:gridCol>
                <a:gridCol w="3412941">
                  <a:extLst>
                    <a:ext uri="{9D8B030D-6E8A-4147-A177-3AD203B41FA5}">
                      <a16:colId xmlns:a16="http://schemas.microsoft.com/office/drawing/2014/main" val="3085383724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val="489368397"/>
                    </a:ext>
                  </a:extLst>
                </a:gridCol>
                <a:gridCol w="761251">
                  <a:extLst>
                    <a:ext uri="{9D8B030D-6E8A-4147-A177-3AD203B41FA5}">
                      <a16:colId xmlns:a16="http://schemas.microsoft.com/office/drawing/2014/main" val="3430316023"/>
                    </a:ext>
                  </a:extLst>
                </a:gridCol>
                <a:gridCol w="1094298">
                  <a:extLst>
                    <a:ext uri="{9D8B030D-6E8A-4147-A177-3AD203B41FA5}">
                      <a16:colId xmlns:a16="http://schemas.microsoft.com/office/drawing/2014/main" val="153542504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000" u="none" strike="noStrike">
                          <a:effectLst/>
                        </a:rPr>
                        <a:t> </a:t>
                      </a:r>
                      <a:endParaRPr lang="hr-HR" sz="1000" b="1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 err="1">
                          <a:effectLst/>
                        </a:rPr>
                        <a:t>Country</a:t>
                      </a:r>
                      <a:r>
                        <a:rPr lang="hr-HR" sz="1100" u="none" strike="noStrike" dirty="0">
                          <a:effectLst/>
                        </a:rPr>
                        <a:t> </a:t>
                      </a:r>
                      <a:r>
                        <a:rPr lang="hr-HR" sz="1100" u="none" strike="noStrike" dirty="0" err="1">
                          <a:effectLst/>
                        </a:rPr>
                        <a:t>breakdown</a:t>
                      </a:r>
                      <a:r>
                        <a:rPr lang="hr-HR" sz="1100" u="none" strike="noStrike" dirty="0">
                          <a:effectLst/>
                        </a:rPr>
                        <a:t> </a:t>
                      </a:r>
                      <a:br>
                        <a:rPr lang="hr-HR" sz="1100" u="none" strike="noStrike" dirty="0">
                          <a:effectLst/>
                        </a:rPr>
                      </a:br>
                      <a:endParaRPr lang="hr-H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Impressions Served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Clicks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CTR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86996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India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12.615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69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0,55%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7564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South Korea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2.019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0,40%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9206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3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Turkey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1.923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0,31%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0469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4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Malaysia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1.837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4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0,22%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2645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5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Indonesia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1.602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0,69%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37232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6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Taiwan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1.443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0,14%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89903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7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Pakistan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1.264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>
                          <a:effectLst/>
                        </a:rPr>
                        <a:t>12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0,95%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53205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674514"/>
              </p:ext>
            </p:extLst>
          </p:nvPr>
        </p:nvGraphicFramePr>
        <p:xfrm>
          <a:off x="2705099" y="4001294"/>
          <a:ext cx="67818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750083530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3233259157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123560623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8789387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97080213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000" u="none" strike="noStrike">
                          <a:effectLst/>
                        </a:rPr>
                        <a:t> </a:t>
                      </a:r>
                      <a:endParaRPr lang="hr-HR" sz="1000" b="1" i="0" u="none" strike="noStrike">
                        <a:solidFill>
                          <a:srgbClr val="6666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Top 10 Countries by CLICKS</a:t>
                      </a:r>
                      <a:endParaRPr lang="en-US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Impressions Served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Clicks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CTR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8446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India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22.119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118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0,53%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8898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Indonesia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4.205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0,55%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990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3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Turkey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4.881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0,39%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4118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4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Pakistan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4.492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0,42%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454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5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Malaysia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4.072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0,32%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670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6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Bangladesh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2.406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0,54%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23857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7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China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2.520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0,44%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75887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8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Philippines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2.033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11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0,54%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99943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9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Thailand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2.002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10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0,50%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2639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10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u="none" strike="noStrike">
                          <a:effectLst/>
                        </a:rPr>
                        <a:t>Taiwan</a:t>
                      </a:r>
                      <a:endParaRPr lang="hr-HR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2.296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>
                          <a:effectLst/>
                        </a:rPr>
                        <a:t>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100" u="none" strike="noStrike" dirty="0">
                          <a:effectLst/>
                        </a:rPr>
                        <a:t>0,39%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839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7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Doktorski studij Tekstilna znanost i tehnologija predstavljen je 29.10.2020. na virtualnom sajmu obrazovanja koji je organizirala tvrtka </a:t>
            </a:r>
            <a:r>
              <a:rPr lang="hr-HR" sz="2000" dirty="0" err="1" smtClean="0"/>
              <a:t>Begin</a:t>
            </a:r>
            <a:r>
              <a:rPr lang="hr-HR" sz="2000" dirty="0" smtClean="0"/>
              <a:t> </a:t>
            </a:r>
            <a:r>
              <a:rPr lang="hr-HR" sz="2000" dirty="0" err="1" smtClean="0"/>
              <a:t>group</a:t>
            </a:r>
            <a:r>
              <a:rPr lang="hr-HR" sz="2000" dirty="0" smtClean="0"/>
              <a:t> za područje Euroazije. Na sajmu su, uz predstavnice TTF-a, sudjelovali predstavnici 26 zemalja svijeta.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9631"/>
            <a:ext cx="6667500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29630"/>
            <a:ext cx="6667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8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Svrha Poziva – 2018. g.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Mobilnost studenata preddiplomskoga studija </a:t>
            </a:r>
            <a:r>
              <a:rPr lang="hr-HR" sz="2000" dirty="0" smtClean="0"/>
              <a:t>je tada iznosila </a:t>
            </a:r>
            <a:r>
              <a:rPr lang="hr-HR" sz="2000" dirty="0"/>
              <a:t>je 0,2% i za studente diplomskih studija </a:t>
            </a:r>
            <a:r>
              <a:rPr lang="hr-HR" sz="2000" dirty="0" smtClean="0"/>
              <a:t>0,5</a:t>
            </a:r>
            <a:r>
              <a:rPr lang="hr-HR" sz="2000" dirty="0"/>
              <a:t>% .</a:t>
            </a:r>
          </a:p>
          <a:p>
            <a:r>
              <a:rPr lang="hr-HR" sz="2000" dirty="0" smtClean="0"/>
              <a:t>Prosjek EU </a:t>
            </a:r>
            <a:r>
              <a:rPr lang="hr-HR" sz="2000" dirty="0"/>
              <a:t>je </a:t>
            </a:r>
            <a:r>
              <a:rPr lang="hr-HR" sz="2000" dirty="0" smtClean="0"/>
              <a:t>iznosio 5,9</a:t>
            </a:r>
            <a:r>
              <a:rPr lang="hr-HR" sz="2000" dirty="0"/>
              <a:t>% za studente preddiplomskih studija i 13,9% za studente diplomskih studija (izvor EUROSTAT).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043" y="3075818"/>
            <a:ext cx="72866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67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akademskoj godini 2020./2021. po drugi puta započinje izvođenje nastave na engleskom jeziku na doktorskom studiju Tekstilna znanost i tehnologija.</a:t>
            </a:r>
          </a:p>
          <a:p>
            <a:r>
              <a:rPr lang="hr-HR" dirty="0" smtClean="0"/>
              <a:t>Na studij na engleskom upisano je 8 državljana Hrvatske, a uvjetno su upisani državljani Latvije, Irana i Bangladeša.</a:t>
            </a:r>
          </a:p>
          <a:p>
            <a:r>
              <a:rPr lang="hr-HR" dirty="0"/>
              <a:t>Po promotivnim aktivnostima (web stranica QS-a, web stranica fakulteta, </a:t>
            </a:r>
            <a:r>
              <a:rPr lang="hr-HR" dirty="0" smtClean="0"/>
              <a:t>sajmovi, </a:t>
            </a:r>
            <a:r>
              <a:rPr lang="hr-HR" dirty="0" err="1" smtClean="0"/>
              <a:t>Linkedin</a:t>
            </a:r>
            <a:r>
              <a:rPr lang="hr-HR" dirty="0" smtClean="0"/>
              <a:t>) </a:t>
            </a:r>
            <a:r>
              <a:rPr lang="hr-HR" dirty="0"/>
              <a:t>javilo se 7</a:t>
            </a:r>
            <a:r>
              <a:rPr lang="hr-HR" dirty="0" smtClean="0"/>
              <a:t> </a:t>
            </a:r>
            <a:r>
              <a:rPr lang="hr-HR" dirty="0"/>
              <a:t>osoba, </a:t>
            </a:r>
            <a:r>
              <a:rPr lang="hr-HR" dirty="0" smtClean="0"/>
              <a:t>137 </a:t>
            </a:r>
            <a:r>
              <a:rPr lang="hr-HR" dirty="0" err="1" smtClean="0"/>
              <a:t>emailova</a:t>
            </a:r>
            <a:r>
              <a:rPr lang="hr-HR" dirty="0" smtClean="0"/>
              <a:t>.</a:t>
            </a:r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07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000" dirty="0" smtClean="0"/>
              <a:t>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</a:t>
            </a:r>
            <a:r>
              <a:rPr lang="hr-HR" sz="2000" dirty="0" err="1" smtClean="0"/>
              <a:t>Armando</a:t>
            </a:r>
            <a:r>
              <a:rPr lang="hr-HR" sz="2000" dirty="0" smtClean="0"/>
              <a:t> </a:t>
            </a:r>
            <a:r>
              <a:rPr lang="hr-HR" sz="2000" dirty="0" err="1" smtClean="0"/>
              <a:t>Chapin</a:t>
            </a:r>
            <a:r>
              <a:rPr lang="hr-HR" sz="2000" dirty="0" smtClean="0"/>
              <a:t> </a:t>
            </a:r>
            <a:r>
              <a:rPr lang="hr-HR" sz="2000" dirty="0" err="1" smtClean="0"/>
              <a:t>Rodriguez</a:t>
            </a:r>
            <a:r>
              <a:rPr lang="hr-HR" sz="2000" dirty="0" smtClean="0"/>
              <a:t> održao je on-line radionicu “</a:t>
            </a:r>
            <a:r>
              <a:rPr lang="hr-HR" sz="2000" dirty="0" err="1" smtClean="0"/>
              <a:t>Designing</a:t>
            </a:r>
            <a:r>
              <a:rPr lang="hr-HR" sz="2000" dirty="0" smtClean="0"/>
              <a:t> </a:t>
            </a:r>
            <a:r>
              <a:rPr lang="hr-HR" sz="2000" dirty="0" err="1" smtClean="0"/>
              <a:t>high-quality</a:t>
            </a:r>
            <a:r>
              <a:rPr lang="hr-HR" sz="2000" dirty="0" smtClean="0"/>
              <a:t> </a:t>
            </a:r>
            <a:r>
              <a:rPr lang="hr-HR" sz="2000" dirty="0" err="1" smtClean="0"/>
              <a:t>research</a:t>
            </a:r>
            <a:r>
              <a:rPr lang="hr-HR" sz="2000" dirty="0" smtClean="0"/>
              <a:t> </a:t>
            </a:r>
            <a:r>
              <a:rPr lang="hr-HR" sz="2000" dirty="0" err="1" smtClean="0"/>
              <a:t>projects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publishing</a:t>
            </a:r>
            <a:r>
              <a:rPr lang="hr-HR" sz="2000" dirty="0" smtClean="0"/>
              <a:t> </a:t>
            </a:r>
            <a:r>
              <a:rPr lang="hr-HR" sz="2000" dirty="0" err="1" smtClean="0"/>
              <a:t>them</a:t>
            </a:r>
            <a:r>
              <a:rPr lang="hr-HR" sz="2000" dirty="0" smtClean="0"/>
              <a:t> in </a:t>
            </a:r>
            <a:r>
              <a:rPr lang="hr-HR" sz="2000" dirty="0" err="1" smtClean="0"/>
              <a:t>international</a:t>
            </a:r>
            <a:r>
              <a:rPr lang="hr-HR" sz="2000" dirty="0" smtClean="0"/>
              <a:t> </a:t>
            </a:r>
            <a:r>
              <a:rPr lang="hr-HR" sz="2000" dirty="0" err="1" smtClean="0"/>
              <a:t>journals</a:t>
            </a:r>
            <a:r>
              <a:rPr lang="hr-HR" sz="2000" dirty="0" smtClean="0"/>
              <a:t>”.</a:t>
            </a:r>
            <a:br>
              <a:rPr lang="hr-HR" sz="2000" dirty="0" smtClean="0"/>
            </a:br>
            <a:r>
              <a:rPr lang="hr-HR" sz="2000" dirty="0" smtClean="0"/>
              <a:t>Na radionici su sudjelovali studenti doktorskog studija Tekstilna znanost i tehnologija koji su kroz niz vježbi i zadataka ojačali vještine pisanja znanstvenih radova za objavu u kompetitivnim međunarodnim znanstvenim časopisima.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9631"/>
            <a:ext cx="6667500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29631"/>
            <a:ext cx="666750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0" y="2129631"/>
            <a:ext cx="6667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Doktorski studij Tekstilna znanost i tehnologija predstavljen je 25. 5. 2021. godine na virtualnom sajmu obrazovanja koji je organizirala tvrtka </a:t>
            </a:r>
            <a:r>
              <a:rPr lang="hr-HR" sz="2000" dirty="0" err="1" smtClean="0"/>
              <a:t>Begin</a:t>
            </a:r>
            <a:r>
              <a:rPr lang="hr-HR" sz="2000" dirty="0" smtClean="0"/>
              <a:t> </a:t>
            </a:r>
            <a:r>
              <a:rPr lang="hr-HR" sz="2000" dirty="0" err="1" smtClean="0"/>
              <a:t>group</a:t>
            </a:r>
            <a:r>
              <a:rPr lang="hr-HR" sz="2000" dirty="0" smtClean="0"/>
              <a:t> za područje Euroazije. Na sajmu su, uz predstavnice TTF-a, sudjelovali predstavnici 16 zemalja svijeta.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U sklopu projekta, izv. 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Julija Volmajer Valh sa Sveučilišta u Mariboru je 16.6.2021. održala predavanje </a:t>
            </a:r>
            <a:r>
              <a:rPr lang="hr-HR" sz="2000" dirty="0" err="1" smtClean="0"/>
              <a:t>The</a:t>
            </a:r>
            <a:r>
              <a:rPr lang="hr-HR" sz="2000" dirty="0" smtClean="0"/>
              <a:t> status </a:t>
            </a:r>
            <a:r>
              <a:rPr lang="hr-HR" sz="2000" dirty="0" err="1" smtClean="0"/>
              <a:t>of</a:t>
            </a:r>
            <a:r>
              <a:rPr lang="hr-HR" sz="2000" dirty="0" smtClean="0"/>
              <a:t> water </a:t>
            </a:r>
            <a:r>
              <a:rPr lang="hr-HR" sz="2000" dirty="0" err="1" smtClean="0"/>
              <a:t>reuse</a:t>
            </a:r>
            <a:r>
              <a:rPr lang="hr-HR" sz="2000" dirty="0" smtClean="0"/>
              <a:t> in European </a:t>
            </a:r>
            <a:r>
              <a:rPr lang="hr-HR" sz="2000" dirty="0" err="1" smtClean="0"/>
              <a:t>textile</a:t>
            </a:r>
            <a:r>
              <a:rPr lang="hr-HR" sz="2000" dirty="0" smtClean="0"/>
              <a:t> </a:t>
            </a:r>
            <a:r>
              <a:rPr lang="hr-HR" sz="2000" dirty="0" err="1"/>
              <a:t>i</a:t>
            </a:r>
            <a:r>
              <a:rPr lang="hr-HR" sz="2000" dirty="0" err="1" smtClean="0"/>
              <a:t>ndustry</a:t>
            </a:r>
            <a:r>
              <a:rPr lang="hr-HR" sz="2000" dirty="0" smtClean="0"/>
              <a:t>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39156"/>
            <a:ext cx="6667500" cy="372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39156"/>
            <a:ext cx="6667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I</a:t>
            </a:r>
            <a:r>
              <a:rPr lang="hr-HR" sz="2000" dirty="0" smtClean="0"/>
              <a:t>zv. 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Edit Csanák sa Sveučilišta </a:t>
            </a:r>
            <a:r>
              <a:rPr lang="hr-HR" sz="2000" dirty="0" err="1" smtClean="0"/>
              <a:t>Óbuda</a:t>
            </a:r>
            <a:r>
              <a:rPr lang="hr-HR" sz="2000" dirty="0" smtClean="0"/>
              <a:t>, fakultet </a:t>
            </a:r>
            <a:r>
              <a:rPr lang="hr-HR" sz="2000" dirty="0" err="1" smtClean="0"/>
              <a:t>Rejtő</a:t>
            </a:r>
            <a:r>
              <a:rPr lang="hr-HR" sz="2000" dirty="0" smtClean="0"/>
              <a:t> </a:t>
            </a:r>
            <a:r>
              <a:rPr lang="hr-HR" sz="2000" dirty="0" err="1" smtClean="0"/>
              <a:t>Sándor</a:t>
            </a:r>
            <a:r>
              <a:rPr lang="hr-HR" sz="2000" dirty="0" smtClean="0"/>
              <a:t> iz Budimpešte održala je 6.7.2021. predavanje pod naslovom Eco-design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Sustainability</a:t>
            </a:r>
            <a:r>
              <a:rPr lang="hr-HR" sz="2000" dirty="0" smtClean="0"/>
              <a:t> in Fashion: </a:t>
            </a:r>
            <a:r>
              <a:rPr lang="hr-HR" sz="2000" dirty="0" err="1" smtClean="0"/>
              <a:t>Challenges</a:t>
            </a:r>
            <a:r>
              <a:rPr lang="hr-HR" sz="2000" dirty="0" smtClean="0"/>
              <a:t>, </a:t>
            </a:r>
            <a:r>
              <a:rPr lang="hr-HR" sz="2000" dirty="0" err="1" smtClean="0"/>
              <a:t>Applications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Tools</a:t>
            </a:r>
            <a:r>
              <a:rPr lang="hr-HR" sz="2000" dirty="0" smtClean="0"/>
              <a:t> for </a:t>
            </a:r>
            <a:r>
              <a:rPr lang="hr-HR" sz="2000" dirty="0" err="1" smtClean="0"/>
              <a:t>Textile</a:t>
            </a:r>
            <a:r>
              <a:rPr lang="hr-HR" sz="2000" dirty="0" smtClean="0"/>
              <a:t> </a:t>
            </a:r>
            <a:r>
              <a:rPr lang="hr-HR" sz="2000" dirty="0" err="1" smtClean="0"/>
              <a:t>Industry</a:t>
            </a:r>
            <a:r>
              <a:rPr lang="hr-HR" sz="2000" dirty="0" smtClean="0"/>
              <a:t>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01056"/>
            <a:ext cx="6667500" cy="3800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01056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U okviru Projekta, dana 8.7.2021., 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</a:t>
            </a:r>
            <a:r>
              <a:rPr lang="hr-HR" sz="2000" dirty="0" err="1" smtClean="0"/>
              <a:t>Zbigniew</a:t>
            </a:r>
            <a:r>
              <a:rPr lang="hr-HR" sz="2000" dirty="0" smtClean="0"/>
              <a:t> </a:t>
            </a:r>
            <a:r>
              <a:rPr lang="hr-HR" sz="2000" dirty="0" err="1" smtClean="0"/>
              <a:t>Draczyński</a:t>
            </a:r>
            <a:r>
              <a:rPr lang="hr-HR" sz="2000" dirty="0" smtClean="0"/>
              <a:t> s </a:t>
            </a:r>
            <a:r>
              <a:rPr lang="hr-HR" sz="2000" dirty="0" err="1" smtClean="0"/>
              <a:t>Politechnika</a:t>
            </a:r>
            <a:r>
              <a:rPr lang="hr-HR" sz="2000" dirty="0" smtClean="0"/>
              <a:t> </a:t>
            </a:r>
            <a:r>
              <a:rPr lang="hr-HR" sz="2000" dirty="0" err="1" smtClean="0"/>
              <a:t>Łódzka</a:t>
            </a:r>
            <a:r>
              <a:rPr lang="hr-HR" sz="2000" dirty="0" smtClean="0"/>
              <a:t> održao je predavanje pod naslovom "</a:t>
            </a:r>
            <a:r>
              <a:rPr lang="hr-HR" sz="2000" dirty="0" err="1" smtClean="0"/>
              <a:t>Biopolymers</a:t>
            </a:r>
            <a:r>
              <a:rPr lang="hr-HR" sz="2000" dirty="0" smtClean="0"/>
              <a:t> </a:t>
            </a:r>
            <a:r>
              <a:rPr lang="hr-HR" sz="2000" dirty="0" err="1" smtClean="0"/>
              <a:t>synthesis</a:t>
            </a:r>
            <a:r>
              <a:rPr lang="hr-HR" sz="2000" dirty="0" smtClean="0"/>
              <a:t>, </a:t>
            </a:r>
            <a:r>
              <a:rPr lang="hr-HR" sz="2000" dirty="0" err="1" smtClean="0"/>
              <a:t>modification</a:t>
            </a:r>
            <a:r>
              <a:rPr lang="hr-HR" sz="2000" dirty="0" smtClean="0"/>
              <a:t>, processing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properties</a:t>
            </a:r>
            <a:r>
              <a:rPr lang="hr-HR" sz="2000" dirty="0" smtClean="0"/>
              <a:t> </a:t>
            </a:r>
            <a:r>
              <a:rPr lang="hr-HR" sz="2000" dirty="0" err="1" smtClean="0"/>
              <a:t>confirmation</a:t>
            </a:r>
            <a:r>
              <a:rPr lang="hr-HR" sz="2000" dirty="0" smtClean="0"/>
              <a:t>". Predavanje je održano uživo i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348706"/>
            <a:ext cx="6667500" cy="3305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348706"/>
            <a:ext cx="66675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Alenka Pavko Čuden s University </a:t>
            </a:r>
            <a:r>
              <a:rPr lang="hr-HR" sz="2000" dirty="0" err="1" smtClean="0"/>
              <a:t>of</a:t>
            </a:r>
            <a:r>
              <a:rPr lang="hr-HR" sz="2000" dirty="0" smtClean="0"/>
              <a:t> Ljubljana, </a:t>
            </a:r>
            <a:r>
              <a:rPr lang="hr-HR" sz="2000" dirty="0" err="1" smtClean="0"/>
              <a:t>Faculty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Natural </a:t>
            </a:r>
            <a:r>
              <a:rPr lang="hr-HR" sz="2000" dirty="0" err="1" smtClean="0"/>
              <a:t>Sciences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Engineering</a:t>
            </a:r>
            <a:r>
              <a:rPr lang="hr-HR" sz="2000" dirty="0" smtClean="0"/>
              <a:t>, iz Ljubljane, Slovenija, održala je 12. 7. 2021. predavanje pod naslovom "</a:t>
            </a:r>
            <a:r>
              <a:rPr lang="hr-HR" sz="2000" dirty="0" err="1" smtClean="0"/>
              <a:t>Recent</a:t>
            </a:r>
            <a:r>
              <a:rPr lang="hr-HR" sz="2000" dirty="0" smtClean="0"/>
              <a:t> </a:t>
            </a:r>
            <a:r>
              <a:rPr lang="hr-HR" sz="2000" dirty="0" err="1" smtClean="0"/>
              <a:t>developments</a:t>
            </a:r>
            <a:r>
              <a:rPr lang="hr-HR" sz="2000" dirty="0" smtClean="0"/>
              <a:t> in </a:t>
            </a:r>
            <a:r>
              <a:rPr lang="hr-HR" sz="2000" dirty="0" err="1" smtClean="0"/>
              <a:t>knitting</a:t>
            </a:r>
            <a:r>
              <a:rPr lang="hr-HR" sz="2000" dirty="0" smtClean="0"/>
              <a:t> </a:t>
            </a:r>
            <a:r>
              <a:rPr lang="hr-HR" sz="2000" dirty="0" err="1" smtClean="0"/>
              <a:t>technology</a:t>
            </a:r>
            <a:r>
              <a:rPr lang="hr-HR" sz="2000" dirty="0" smtClean="0"/>
              <a:t>". Predavanje je održano uživo u B-002 i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296319"/>
            <a:ext cx="6667500" cy="340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296319"/>
            <a:ext cx="66675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4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U okviru Projekta, u srijedu, 14.7.2021.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platforme, </a:t>
            </a:r>
            <a:r>
              <a:rPr lang="hr-HR" sz="2000" dirty="0" err="1" smtClean="0"/>
              <a:t>Abhijit</a:t>
            </a:r>
            <a:r>
              <a:rPr lang="hr-HR" sz="2000" dirty="0" smtClean="0"/>
              <a:t> </a:t>
            </a:r>
            <a:r>
              <a:rPr lang="hr-HR" sz="2000" dirty="0" err="1" smtClean="0"/>
              <a:t>Majumdar</a:t>
            </a:r>
            <a:r>
              <a:rPr lang="hr-HR" sz="2000" dirty="0" smtClean="0"/>
              <a:t> s Indian Institute </a:t>
            </a:r>
            <a:r>
              <a:rPr lang="hr-HR" sz="2000" dirty="0" err="1" smtClean="0"/>
              <a:t>of</a:t>
            </a:r>
            <a:r>
              <a:rPr lang="hr-HR" sz="2000" dirty="0" smtClean="0"/>
              <a:t> Technology, održao je predavanje pod naslovom "</a:t>
            </a:r>
            <a:r>
              <a:rPr lang="hr-HR" sz="2000" dirty="0" err="1" smtClean="0"/>
              <a:t>Protective</a:t>
            </a:r>
            <a:r>
              <a:rPr lang="hr-HR" sz="2000" dirty="0" smtClean="0"/>
              <a:t> </a:t>
            </a:r>
            <a:r>
              <a:rPr lang="hr-HR" sz="2000" dirty="0" err="1" smtClean="0"/>
              <a:t>Textiles</a:t>
            </a:r>
            <a:r>
              <a:rPr lang="hr-HR" sz="2000" dirty="0" smtClean="0"/>
              <a:t>: Materials </a:t>
            </a:r>
            <a:r>
              <a:rPr lang="hr-HR" sz="2000" dirty="0" err="1" smtClean="0"/>
              <a:t>and</a:t>
            </a:r>
            <a:r>
              <a:rPr lang="hr-HR" sz="2000" dirty="0" smtClean="0"/>
              <a:t> Technology, 1. </a:t>
            </a:r>
            <a:r>
              <a:rPr lang="hr-HR" sz="2000" dirty="0" err="1" smtClean="0"/>
              <a:t>Soft</a:t>
            </a:r>
            <a:r>
              <a:rPr lang="hr-HR" sz="2000" dirty="0" smtClean="0"/>
              <a:t> </a:t>
            </a:r>
            <a:r>
              <a:rPr lang="hr-HR" sz="2000" dirty="0" err="1" smtClean="0"/>
              <a:t>body</a:t>
            </a:r>
            <a:r>
              <a:rPr lang="hr-HR" sz="2000" dirty="0" smtClean="0"/>
              <a:t> </a:t>
            </a:r>
            <a:r>
              <a:rPr lang="hr-HR" sz="2000" dirty="0" err="1" smtClean="0"/>
              <a:t>armour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2. UV </a:t>
            </a:r>
            <a:r>
              <a:rPr lang="hr-HR" sz="2000" dirty="0" err="1" smtClean="0"/>
              <a:t>protection</a:t>
            </a:r>
            <a:r>
              <a:rPr lang="hr-HR" sz="2000" dirty="0" smtClean="0"/>
              <a:t> </a:t>
            </a:r>
            <a:r>
              <a:rPr lang="hr-HR" sz="2000" dirty="0" err="1" smtClean="0"/>
              <a:t>by</a:t>
            </a:r>
            <a:r>
              <a:rPr lang="hr-HR" sz="2000" dirty="0" smtClean="0"/>
              <a:t> </a:t>
            </a:r>
            <a:r>
              <a:rPr lang="hr-HR" sz="2000" dirty="0" err="1" smtClean="0"/>
              <a:t>textiles</a:t>
            </a:r>
            <a:r>
              <a:rPr lang="hr-HR" sz="2000" dirty="0" smtClean="0"/>
              <a:t>".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77256"/>
            <a:ext cx="6667500" cy="3648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77256"/>
            <a:ext cx="6667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U sklopu Projekta, 16. 7. 2021. je za nastavnike TTF-a organiziran specijalizirani tečaj pripreme i provođenja znanstvenih projekata na engleskom jeziku. Tečaj su održali predstavnici tvrtke </a:t>
            </a:r>
            <a:r>
              <a:rPr lang="hr-HR" sz="2000" dirty="0" err="1" smtClean="0"/>
              <a:t>Hyperion</a:t>
            </a:r>
            <a:r>
              <a:rPr lang="hr-HR" sz="2000" dirty="0" smtClean="0"/>
              <a:t>, a sudionici su usvojili stručne kompetencije potrebne za uspješnu prijavu i provedbu znanstvenih projekata </a:t>
            </a:r>
            <a:r>
              <a:rPr lang="hr-HR" sz="2000" dirty="0" err="1" smtClean="0"/>
              <a:t>Horizon</a:t>
            </a:r>
            <a:r>
              <a:rPr lang="hr-HR" sz="2000" dirty="0" smtClean="0"/>
              <a:t> Europe.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234406"/>
            <a:ext cx="6667500" cy="3533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043906"/>
            <a:ext cx="66675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U okviru Projekta, 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Vladan Končar s GEMTEX </a:t>
            </a:r>
            <a:r>
              <a:rPr lang="hr-HR" sz="2000" dirty="0" err="1" smtClean="0"/>
              <a:t>Laboratory</a:t>
            </a:r>
            <a:r>
              <a:rPr lang="hr-HR" sz="2000" dirty="0" smtClean="0"/>
              <a:t>, ENSAIT </a:t>
            </a:r>
            <a:r>
              <a:rPr lang="hr-HR" sz="2000" dirty="0" err="1" smtClean="0"/>
              <a:t>Roubaix</a:t>
            </a:r>
            <a:r>
              <a:rPr lang="hr-HR" sz="2000" dirty="0" smtClean="0"/>
              <a:t>, France, održao je 26.8.2021. predavanje pod naslovom </a:t>
            </a:r>
            <a:r>
              <a:rPr lang="hr-HR" sz="2000" dirty="0" err="1" smtClean="0"/>
              <a:t>Smart</a:t>
            </a:r>
            <a:r>
              <a:rPr lang="hr-HR" sz="2000" dirty="0" smtClean="0"/>
              <a:t> </a:t>
            </a:r>
            <a:r>
              <a:rPr lang="hr-HR" sz="2000" dirty="0" err="1" smtClean="0"/>
              <a:t>textiles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their</a:t>
            </a:r>
            <a:r>
              <a:rPr lang="hr-HR" sz="2000" dirty="0" smtClean="0"/>
              <a:t> </a:t>
            </a:r>
            <a:r>
              <a:rPr lang="hr-HR" sz="2000" dirty="0" err="1" smtClean="0"/>
              <a:t>applications</a:t>
            </a:r>
            <a:r>
              <a:rPr lang="hr-HR" sz="2000" dirty="0" smtClean="0"/>
              <a:t>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Poznati fakulteti s programom tekstilne tehnologije, poput australskog RMIT University, upisuju 27% stranih studenata. </a:t>
            </a:r>
          </a:p>
          <a:p>
            <a:r>
              <a:rPr lang="hr-HR" dirty="0" smtClean="0"/>
              <a:t>U UK </a:t>
            </a:r>
            <a:r>
              <a:rPr lang="hr-HR" dirty="0" err="1" smtClean="0"/>
              <a:t>Heriot</a:t>
            </a:r>
            <a:r>
              <a:rPr lang="hr-HR" dirty="0" smtClean="0"/>
              <a:t> Watt University upisuje 38%, a University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Mancester</a:t>
            </a:r>
            <a:r>
              <a:rPr lang="hr-HR" dirty="0" smtClean="0"/>
              <a:t> 36% stranih studenata. </a:t>
            </a:r>
          </a:p>
          <a:p>
            <a:r>
              <a:rPr lang="hr-HR" dirty="0" smtClean="0"/>
              <a:t>U SAD NCSU </a:t>
            </a:r>
            <a:r>
              <a:rPr lang="hr-HR" dirty="0" err="1" smtClean="0"/>
              <a:t>Raleigh</a:t>
            </a:r>
            <a:r>
              <a:rPr lang="hr-HR" dirty="0" smtClean="0"/>
              <a:t> upisuje 13%, a </a:t>
            </a:r>
            <a:r>
              <a:rPr lang="hr-HR" dirty="0" err="1" smtClean="0"/>
              <a:t>Georgia</a:t>
            </a:r>
            <a:r>
              <a:rPr lang="hr-HR" dirty="0" smtClean="0"/>
              <a:t> </a:t>
            </a:r>
            <a:r>
              <a:rPr lang="hr-HR" dirty="0" err="1" smtClean="0"/>
              <a:t>Tech</a:t>
            </a:r>
            <a:r>
              <a:rPr lang="hr-HR" dirty="0" smtClean="0"/>
              <a:t> 23% studenata uglavnom iz Kine i Indije. </a:t>
            </a:r>
          </a:p>
          <a:p>
            <a:r>
              <a:rPr lang="hr-HR" dirty="0" smtClean="0"/>
              <a:t>TTF u trenutku prijave projekta upisivao 1% stranih studenata (9 od 901 studenta). </a:t>
            </a:r>
          </a:p>
          <a:p>
            <a:r>
              <a:rPr lang="hr-HR" dirty="0" smtClean="0"/>
              <a:t>Cilj je na doktorskom studiju podići postotak na 30% stranih studenata.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718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U okviru Projekta, 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Mirela Blaga </a:t>
            </a:r>
            <a:r>
              <a:rPr lang="hr-HR" sz="2000" dirty="0" err="1" smtClean="0"/>
              <a:t>Gheorghe</a:t>
            </a:r>
            <a:r>
              <a:rPr lang="hr-HR" sz="2000" dirty="0" smtClean="0"/>
              <a:t> </a:t>
            </a:r>
            <a:r>
              <a:rPr lang="hr-HR" sz="2000" dirty="0" err="1" smtClean="0"/>
              <a:t>Asachi</a:t>
            </a:r>
            <a:r>
              <a:rPr lang="hr-HR" sz="2000" dirty="0" smtClean="0"/>
              <a:t>, </a:t>
            </a:r>
            <a:r>
              <a:rPr lang="hr-HR" sz="2000" dirty="0" err="1" smtClean="0"/>
              <a:t>Technical</a:t>
            </a:r>
            <a:r>
              <a:rPr lang="hr-HR" sz="2000" dirty="0" smtClean="0"/>
              <a:t> University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Iasi</a:t>
            </a:r>
            <a:r>
              <a:rPr lang="hr-HR" sz="2000" dirty="0" smtClean="0"/>
              <a:t>, Rumunjska, održala je 2.9.2021. predavanje pod naslovom "Advanced </a:t>
            </a:r>
            <a:r>
              <a:rPr lang="hr-HR" sz="2000" dirty="0" err="1" smtClean="0"/>
              <a:t>Knitted</a:t>
            </a:r>
            <a:r>
              <a:rPr lang="hr-HR" sz="2000" dirty="0" smtClean="0"/>
              <a:t> Materials"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1910556"/>
            <a:ext cx="6667500" cy="4181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910556"/>
            <a:ext cx="66675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Prof.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Olena Kyzymchuk, s </a:t>
            </a:r>
            <a:r>
              <a:rPr lang="hr-HR" sz="2000" dirty="0" err="1" smtClean="0"/>
              <a:t>Kyiv</a:t>
            </a:r>
            <a:r>
              <a:rPr lang="hr-HR" sz="2000" dirty="0" smtClean="0"/>
              <a:t> National University </a:t>
            </a:r>
            <a:r>
              <a:rPr lang="hr-HR" sz="2000" dirty="0" err="1" smtClean="0"/>
              <a:t>of</a:t>
            </a:r>
            <a:r>
              <a:rPr lang="hr-HR" sz="2000" dirty="0" smtClean="0"/>
              <a:t> Technologies </a:t>
            </a:r>
            <a:r>
              <a:rPr lang="hr-HR" sz="2000" dirty="0" err="1" smtClean="0"/>
              <a:t>and</a:t>
            </a:r>
            <a:r>
              <a:rPr lang="hr-HR" sz="2000" dirty="0" smtClean="0"/>
              <a:t> Design, Ukrajina, održala je 6.9.2021. predavanje pod naslovom </a:t>
            </a:r>
            <a:r>
              <a:rPr lang="hr-HR" sz="2000" dirty="0" err="1" smtClean="0"/>
              <a:t>Auxetic</a:t>
            </a:r>
            <a:r>
              <a:rPr lang="hr-HR" sz="2000" dirty="0" smtClean="0"/>
              <a:t> </a:t>
            </a:r>
            <a:r>
              <a:rPr lang="hr-HR" sz="2000" dirty="0" err="1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medical</a:t>
            </a:r>
            <a:r>
              <a:rPr lang="hr-HR" sz="2000" dirty="0" smtClean="0"/>
              <a:t> </a:t>
            </a:r>
            <a:r>
              <a:rPr lang="hr-HR" sz="2000" dirty="0" err="1" smtClean="0"/>
              <a:t>knitted</a:t>
            </a:r>
            <a:r>
              <a:rPr lang="hr-HR" sz="2000" dirty="0" smtClean="0"/>
              <a:t> </a:t>
            </a:r>
            <a:r>
              <a:rPr lang="hr-HR" sz="2000" dirty="0" err="1" smtClean="0"/>
              <a:t>textiles</a:t>
            </a:r>
            <a:r>
              <a:rPr lang="hr-HR" sz="2000" dirty="0" smtClean="0"/>
              <a:t>. Predavanje je održano preko MS </a:t>
            </a:r>
            <a:r>
              <a:rPr lang="hr-HR" sz="2000" dirty="0" err="1" smtClean="0"/>
              <a:t>Teams</a:t>
            </a:r>
            <a:r>
              <a:rPr lang="hr-HR" sz="2000" dirty="0" smtClean="0"/>
              <a:t> platforme.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P</a:t>
            </a:r>
            <a:r>
              <a:rPr lang="hr-HR" sz="2000" dirty="0" smtClean="0"/>
              <a:t>rof. dr. </a:t>
            </a:r>
            <a:r>
              <a:rPr lang="hr-HR" sz="2000" dirty="0" err="1" smtClean="0"/>
              <a:t>sc</a:t>
            </a:r>
            <a:r>
              <a:rPr lang="hr-HR" sz="2000" dirty="0" smtClean="0"/>
              <a:t>. </a:t>
            </a:r>
            <a:r>
              <a:rPr lang="hr-HR" sz="2000" dirty="0" err="1" smtClean="0"/>
              <a:t>Marcus</a:t>
            </a:r>
            <a:r>
              <a:rPr lang="hr-HR" sz="2000" dirty="0" smtClean="0"/>
              <a:t> Weber, </a:t>
            </a:r>
            <a:r>
              <a:rPr lang="hr-HR" sz="2000" dirty="0" err="1" smtClean="0"/>
              <a:t>Niederrhein</a:t>
            </a:r>
            <a:r>
              <a:rPr lang="hr-HR" sz="2000" dirty="0" smtClean="0"/>
              <a:t> University </a:t>
            </a:r>
            <a:r>
              <a:rPr lang="hr-HR" sz="2000" dirty="0" err="1" smtClean="0"/>
              <a:t>of</a:t>
            </a:r>
            <a:r>
              <a:rPr lang="hr-HR" sz="2000" dirty="0" smtClean="0"/>
              <a:t> Applied </a:t>
            </a:r>
            <a:r>
              <a:rPr lang="hr-HR" sz="2000" dirty="0" err="1" smtClean="0"/>
              <a:t>Sciences</a:t>
            </a:r>
            <a:r>
              <a:rPr lang="hr-HR" sz="2000" dirty="0" smtClean="0"/>
              <a:t>, Njemačka, održao </a:t>
            </a:r>
            <a:r>
              <a:rPr lang="hr-HR" sz="2000" dirty="0"/>
              <a:t>j</a:t>
            </a:r>
            <a:r>
              <a:rPr lang="hr-HR" sz="2000" dirty="0" smtClean="0"/>
              <a:t>e predavanje pod naslovom Products in </a:t>
            </a:r>
            <a:r>
              <a:rPr lang="hr-HR" sz="2000" dirty="0" err="1" smtClean="0"/>
              <a:t>Warp</a:t>
            </a:r>
            <a:r>
              <a:rPr lang="hr-HR" sz="2000" dirty="0" smtClean="0"/>
              <a:t> </a:t>
            </a:r>
            <a:r>
              <a:rPr lang="hr-HR" sz="2000" dirty="0" err="1" smtClean="0"/>
              <a:t>Knitting</a:t>
            </a:r>
            <a:r>
              <a:rPr lang="hr-HR" sz="2000" dirty="0" smtClean="0"/>
              <a:t>, 22.9.2021., u 16:00 sati preko </a:t>
            </a:r>
            <a:r>
              <a:rPr lang="hr-HR" sz="2000" dirty="0" err="1" smtClean="0"/>
              <a:t>Zooma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767" y="1825625"/>
            <a:ext cx="6626466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766" y="1825625"/>
            <a:ext cx="6641207" cy="36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2. tečaj engleskog jezika za nastavnike i nenastavno osoblje TTF-a, intenzivni, online tečaj, u organizaciji Američkog instituta, a zahvaljujući </a:t>
            </a:r>
            <a:r>
              <a:rPr lang="hr-HR" sz="2000" dirty="0"/>
              <a:t>prenamjeni nepotrošenih sredstava na </a:t>
            </a:r>
            <a:r>
              <a:rPr lang="hr-HR" sz="2000" dirty="0" smtClean="0"/>
              <a:t>projektu.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255" y="1825625"/>
            <a:ext cx="7739489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255" y="1825625"/>
            <a:ext cx="7251031" cy="4569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255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Ostvareni rezultati projekta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b="1" dirty="0"/>
              <a:t>Doktorski studij </a:t>
            </a:r>
            <a:endParaRPr lang="hr-HR" b="1" dirty="0" smtClean="0"/>
          </a:p>
          <a:p>
            <a:endParaRPr lang="hr-HR" dirty="0"/>
          </a:p>
          <a:p>
            <a:pPr lvl="0"/>
            <a:r>
              <a:rPr lang="hr-HR" dirty="0"/>
              <a:t>razvijen je doktorski studij na engleskom (uz manje izmjene i dopune akreditiranog studijskog programa Tekstilna znanost i tehnologija) te prijavljen u MZO-u i AZVO-u,</a:t>
            </a:r>
          </a:p>
          <a:p>
            <a:pPr lvl="0"/>
            <a:r>
              <a:rPr lang="hr-HR" dirty="0"/>
              <a:t>57 kolegija prevedeno je na engleski jezik (ishodi učenja kolegija, sadržaji kolegija, potrebni nastavni materijali),</a:t>
            </a:r>
          </a:p>
          <a:p>
            <a:pPr lvl="0"/>
            <a:r>
              <a:rPr lang="hr-HR" dirty="0"/>
              <a:t>nabavljene su 53 knjige na engleskom jeziku za potrebe nastave,</a:t>
            </a:r>
          </a:p>
          <a:p>
            <a:pPr lvl="0"/>
            <a:r>
              <a:rPr lang="hr-HR" dirty="0"/>
              <a:t>opremljena je učionica s 12 računala, projektorom i printerom/skenerom za potrebe održavanja nastave za doktorske studente,</a:t>
            </a:r>
          </a:p>
          <a:p>
            <a:pPr lvl="0"/>
            <a:r>
              <a:rPr lang="hr-HR" dirty="0"/>
              <a:t>nabavljen je materijal za znanstveno istraživanje doktorskih studenata, </a:t>
            </a:r>
          </a:p>
          <a:p>
            <a:pPr lvl="0"/>
            <a:r>
              <a:rPr lang="hr-HR" dirty="0"/>
              <a:t>razvijena su 43 e-kolegija opremljena e-knjigama, prevedenim materijalima i prostorijom za </a:t>
            </a:r>
            <a:r>
              <a:rPr lang="hr-HR" dirty="0" err="1"/>
              <a:t>webinare</a:t>
            </a:r>
            <a:r>
              <a:rPr lang="hr-HR" dirty="0"/>
              <a:t>,</a:t>
            </a:r>
          </a:p>
          <a:p>
            <a:pPr lvl="0"/>
            <a:r>
              <a:rPr lang="hr-HR" dirty="0"/>
              <a:t>na doktorski studij na engleskom je u ak. god. 2019./2020. upisano </a:t>
            </a:r>
            <a:r>
              <a:rPr lang="hr-HR" dirty="0" smtClean="0"/>
              <a:t>je 6 </a:t>
            </a:r>
            <a:r>
              <a:rPr lang="hr-HR" dirty="0"/>
              <a:t>studenata te </a:t>
            </a:r>
            <a:r>
              <a:rPr lang="hr-HR" dirty="0" smtClean="0"/>
              <a:t>11 </a:t>
            </a:r>
            <a:r>
              <a:rPr lang="hr-HR" dirty="0"/>
              <a:t>studenata u  ak. god 2020./2021.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31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Ostvareni rezultati projekta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43541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/>
              <a:t>Jačanje</a:t>
            </a:r>
            <a:r>
              <a:rPr lang="hr-HR" b="1" i="1" dirty="0"/>
              <a:t> </a:t>
            </a:r>
            <a:r>
              <a:rPr lang="hr-HR" b="1" dirty="0" smtClean="0"/>
              <a:t>kompetencija</a:t>
            </a:r>
          </a:p>
          <a:p>
            <a:endParaRPr lang="hr-HR" dirty="0"/>
          </a:p>
          <a:p>
            <a:pPr lvl="0"/>
            <a:r>
              <a:rPr lang="hr-HR" dirty="0"/>
              <a:t>održano je 12 predavanja stranih predavača sa University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Georgia</a:t>
            </a:r>
            <a:r>
              <a:rPr lang="hr-HR" dirty="0"/>
              <a:t>, </a:t>
            </a:r>
            <a:r>
              <a:rPr lang="hr-HR" dirty="0" err="1"/>
              <a:t>Brunel</a:t>
            </a:r>
            <a:r>
              <a:rPr lang="hr-HR" dirty="0"/>
              <a:t> University, </a:t>
            </a:r>
            <a:r>
              <a:rPr lang="hr-HR" dirty="0" err="1"/>
              <a:t>Shinshu</a:t>
            </a:r>
            <a:r>
              <a:rPr lang="hr-HR" dirty="0"/>
              <a:t> University, University </a:t>
            </a:r>
            <a:r>
              <a:rPr lang="hr-HR" dirty="0" err="1"/>
              <a:t>of</a:t>
            </a:r>
            <a:r>
              <a:rPr lang="hr-HR" dirty="0"/>
              <a:t> Maribor, Indian Institute </a:t>
            </a:r>
            <a:r>
              <a:rPr lang="hr-HR" dirty="0" err="1"/>
              <a:t>of</a:t>
            </a:r>
            <a:r>
              <a:rPr lang="hr-HR" dirty="0"/>
              <a:t> Technology, University </a:t>
            </a:r>
            <a:r>
              <a:rPr lang="hr-HR" dirty="0" err="1"/>
              <a:t>of</a:t>
            </a:r>
            <a:r>
              <a:rPr lang="hr-HR" dirty="0"/>
              <a:t> Ljubljana, </a:t>
            </a:r>
            <a:r>
              <a:rPr lang="hr-HR" dirty="0" err="1"/>
              <a:t>Politechnika</a:t>
            </a:r>
            <a:r>
              <a:rPr lang="hr-HR" dirty="0"/>
              <a:t> </a:t>
            </a:r>
            <a:r>
              <a:rPr lang="hr-HR" dirty="0" err="1"/>
              <a:t>Łódzka</a:t>
            </a:r>
            <a:r>
              <a:rPr lang="hr-HR" dirty="0"/>
              <a:t>, </a:t>
            </a:r>
            <a:r>
              <a:rPr lang="hr-HR" dirty="0" err="1"/>
              <a:t>Óbuda</a:t>
            </a:r>
            <a:r>
              <a:rPr lang="hr-HR" dirty="0"/>
              <a:t> University, </a:t>
            </a:r>
            <a:r>
              <a:rPr lang="hr-HR" dirty="0" err="1"/>
              <a:t>Kyiv</a:t>
            </a:r>
            <a:r>
              <a:rPr lang="hr-HR" dirty="0"/>
              <a:t> National University </a:t>
            </a:r>
            <a:r>
              <a:rPr lang="hr-HR" dirty="0" err="1"/>
              <a:t>of</a:t>
            </a:r>
            <a:r>
              <a:rPr lang="hr-HR" dirty="0"/>
              <a:t> Technologies </a:t>
            </a:r>
            <a:r>
              <a:rPr lang="hr-HR" dirty="0" err="1"/>
              <a:t>and</a:t>
            </a:r>
            <a:r>
              <a:rPr lang="hr-HR" dirty="0"/>
              <a:t> Design, ENSAIT </a:t>
            </a:r>
            <a:r>
              <a:rPr lang="hr-HR" dirty="0" err="1"/>
              <a:t>Roubaix</a:t>
            </a:r>
            <a:r>
              <a:rPr lang="hr-HR" dirty="0"/>
              <a:t>, University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 smtClean="0"/>
              <a:t>Iasi</a:t>
            </a:r>
            <a:r>
              <a:rPr lang="hr-HR" dirty="0" smtClean="0"/>
              <a:t> </a:t>
            </a:r>
            <a:r>
              <a:rPr lang="hr-HR" dirty="0"/>
              <a:t>i </a:t>
            </a:r>
            <a:r>
              <a:rPr lang="hr-HR" dirty="0" err="1"/>
              <a:t>Niederrhein</a:t>
            </a:r>
            <a:r>
              <a:rPr lang="hr-HR" dirty="0"/>
              <a:t> University </a:t>
            </a:r>
            <a:r>
              <a:rPr lang="hr-HR" dirty="0" err="1"/>
              <a:t>of</a:t>
            </a:r>
            <a:r>
              <a:rPr lang="hr-HR" dirty="0"/>
              <a:t> Applied </a:t>
            </a:r>
            <a:r>
              <a:rPr lang="hr-HR" dirty="0" err="1"/>
              <a:t>Sciences</a:t>
            </a:r>
            <a:r>
              <a:rPr lang="hr-HR" dirty="0"/>
              <a:t>,</a:t>
            </a:r>
          </a:p>
          <a:p>
            <a:pPr lvl="0"/>
            <a:r>
              <a:rPr lang="hr-HR" dirty="0"/>
              <a:t>usavršene su jezične kompetencije 80 osoba (nastavnici, nenastavno osoblje i studenti), </a:t>
            </a:r>
          </a:p>
          <a:p>
            <a:pPr lvl="0"/>
            <a:r>
              <a:rPr lang="hr-HR" dirty="0"/>
              <a:t>12 nastavnika odslušalo je tečaj pripreme i provođenja </a:t>
            </a:r>
            <a:r>
              <a:rPr lang="hr-HR" dirty="0" err="1"/>
              <a:t>Horizon</a:t>
            </a:r>
            <a:r>
              <a:rPr lang="hr-HR" dirty="0"/>
              <a:t> znanstvenih projekata,</a:t>
            </a:r>
          </a:p>
          <a:p>
            <a:pPr lvl="0"/>
            <a:r>
              <a:rPr lang="hr-HR" dirty="0"/>
              <a:t>39 nastavnika prisustvovalo je radionicama izrade e-kolegija,</a:t>
            </a:r>
          </a:p>
          <a:p>
            <a:pPr lvl="0"/>
            <a:r>
              <a:rPr lang="hr-HR" dirty="0"/>
              <a:t>14 studenata doktorskog studija odslušalo je specijalizirani tečaj pisanja znanstvenih radova na engleskom jeziku.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93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Ostvareni rezultati projekta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/>
              <a:t>Promocija </a:t>
            </a:r>
            <a:r>
              <a:rPr lang="hr-HR" b="1" dirty="0" smtClean="0"/>
              <a:t>studija</a:t>
            </a:r>
          </a:p>
          <a:p>
            <a:endParaRPr lang="hr-HR" dirty="0"/>
          </a:p>
          <a:p>
            <a:pPr lvl="0"/>
            <a:r>
              <a:rPr lang="hr-HR" dirty="0"/>
              <a:t>uspostavljene su mrežna stranica projekta i doktorskog studija na engleskom jeziku, </a:t>
            </a:r>
          </a:p>
          <a:p>
            <a:pPr lvl="0"/>
            <a:r>
              <a:rPr lang="hr-HR" dirty="0"/>
              <a:t>izrađeni su informativni materijali (leci, brošura i film),</a:t>
            </a:r>
          </a:p>
          <a:p>
            <a:pPr lvl="0"/>
            <a:r>
              <a:rPr lang="hr-HR" dirty="0"/>
              <a:t>studij je promoviran na 7 sajmova u inozemstvu, 4 QS Grad </a:t>
            </a:r>
            <a:r>
              <a:rPr lang="hr-HR" dirty="0" err="1"/>
              <a:t>School</a:t>
            </a:r>
            <a:r>
              <a:rPr lang="hr-HR" dirty="0"/>
              <a:t> sajma (2 u Kini, 1 u Indiji i 1 u Turskoj), 1 tekstilnom sajmu u Turskoj i 2 online </a:t>
            </a:r>
            <a:r>
              <a:rPr lang="hr-HR" dirty="0" err="1"/>
              <a:t>Begin</a:t>
            </a:r>
            <a:r>
              <a:rPr lang="hr-HR" dirty="0"/>
              <a:t> </a:t>
            </a:r>
            <a:r>
              <a:rPr lang="hr-HR" dirty="0" err="1"/>
              <a:t>group</a:t>
            </a:r>
            <a:r>
              <a:rPr lang="hr-HR" dirty="0"/>
              <a:t> studijska sajma za područje Euroazije,</a:t>
            </a:r>
          </a:p>
          <a:p>
            <a:pPr lvl="0"/>
            <a:r>
              <a:rPr lang="hr-HR" dirty="0"/>
              <a:t>program doktorskog studija predstavljen je kroz 3 akademske godine na mrežnom sjedištu </a:t>
            </a:r>
            <a:r>
              <a:rPr lang="hr-HR" dirty="0" smtClean="0"/>
              <a:t>QS-a, </a:t>
            </a:r>
            <a:r>
              <a:rPr lang="hr-HR" dirty="0"/>
              <a:t>u godišnjaku QS-a i </a:t>
            </a:r>
            <a:r>
              <a:rPr lang="hr-HR" dirty="0" err="1"/>
              <a:t>bannerima</a:t>
            </a:r>
            <a:r>
              <a:rPr lang="hr-HR" dirty="0"/>
              <a:t>. Najveći udio </a:t>
            </a:r>
            <a:r>
              <a:rPr lang="hr-HR" dirty="0" err="1"/>
              <a:t>klikova</a:t>
            </a:r>
            <a:r>
              <a:rPr lang="hr-HR" dirty="0"/>
              <a:t> dolazi iz Indije, Indonezije, Turske, Pakistana, Malezije, Bangladeša i Kine.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9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2165"/>
            <a:ext cx="9144000" cy="2387600"/>
          </a:xfrm>
        </p:spPr>
        <p:txBody>
          <a:bodyPr>
            <a:normAutofit/>
          </a:bodyPr>
          <a:lstStyle/>
          <a:p>
            <a:r>
              <a:rPr lang="hr-HR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 projektnim aktivnostima sudjelovale su 123 osobe s </a:t>
            </a:r>
            <a:r>
              <a:rPr lang="hr-HR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TTF-a</a:t>
            </a:r>
            <a:r>
              <a:rPr lang="hr-HR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hr-H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99765"/>
            <a:ext cx="9144000" cy="1655762"/>
          </a:xfrm>
        </p:spPr>
        <p:txBody>
          <a:bodyPr>
            <a:normAutofit lnSpcReduction="10000"/>
          </a:bodyPr>
          <a:lstStyle/>
          <a:p>
            <a:endParaRPr lang="hr-HR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Hvala svima i nadamo se još jačem razvoju internacionalizacije na TTF-u!</a:t>
            </a:r>
            <a:endParaRPr lang="hr-H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939" y="5152561"/>
            <a:ext cx="3820593" cy="170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Mogućnost financiranja: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dirty="0" smtClean="0"/>
              <a:t>1.1</a:t>
            </a:r>
            <a:r>
              <a:rPr lang="hr-HR" dirty="0"/>
              <a:t>. Upravljanje projektom, praćenje provedbe i izvještavanje o provedbi </a:t>
            </a:r>
          </a:p>
          <a:p>
            <a:r>
              <a:rPr lang="pl-PL" strike="sngStrike" dirty="0"/>
              <a:t>2.1. izrada zajedničkog kurikuluma za združeni studij </a:t>
            </a:r>
          </a:p>
          <a:p>
            <a:r>
              <a:rPr lang="hr-HR" strike="sngStrike" dirty="0"/>
              <a:t>2.2. inicijalna akreditacija združenog studija (interna akreditacija)</a:t>
            </a:r>
          </a:p>
          <a:p>
            <a:r>
              <a:rPr lang="hr-HR" dirty="0"/>
              <a:t>3.1. izrada kurikuluma/programa na stranom jeziku</a:t>
            </a:r>
          </a:p>
          <a:p>
            <a:r>
              <a:rPr lang="hr-HR" dirty="0"/>
              <a:t>3.2. izvedba programa </a:t>
            </a:r>
          </a:p>
          <a:p>
            <a:r>
              <a:rPr lang="pl-PL" dirty="0"/>
              <a:t>3.4. organizacija dolazne mobilnosti nastavnika </a:t>
            </a:r>
          </a:p>
          <a:p>
            <a:r>
              <a:rPr lang="hr-HR" dirty="0"/>
              <a:t>3.5. usavršavanje jezičnih kompetencija nastavnika i studenata  </a:t>
            </a:r>
          </a:p>
          <a:p>
            <a:r>
              <a:rPr lang="hr-HR" dirty="0"/>
              <a:t>3.6. razvoj didaktičkih materijala na stranim jezicima na kojima se izvode programi </a:t>
            </a:r>
          </a:p>
          <a:p>
            <a:r>
              <a:rPr lang="vi-VN" dirty="0">
                <a:latin typeface="Calibri" panose="020F0502020204030204" pitchFamily="34" charset="0"/>
              </a:rPr>
              <a:t>3.7. organizacija i sudjelovanje na seminarima povezanima s projektom te sajmovima visokog obrazovanja na kojima će se predstaviti studiji predviđeni projektom u svrhu privlačenja stranih studenata </a:t>
            </a:r>
          </a:p>
          <a:p>
            <a:r>
              <a:rPr lang="hr-HR" dirty="0"/>
              <a:t>3.8. izrada brošura, informativnih materijala i kratkih filmova namijenjenih privlačenju stranih studenata </a:t>
            </a:r>
          </a:p>
          <a:p>
            <a:r>
              <a:rPr lang="hr-HR" dirty="0"/>
              <a:t>4.1. organizacija promotivnih aktivnosti i tiskovnih konferencija, </a:t>
            </a:r>
          </a:p>
          <a:p>
            <a:r>
              <a:rPr lang="hr-HR" dirty="0"/>
              <a:t>4.2. priprema promotivnog materijala; </a:t>
            </a:r>
          </a:p>
          <a:p>
            <a:r>
              <a:rPr lang="it-IT" dirty="0"/>
              <a:t>4.3. </a:t>
            </a:r>
            <a:r>
              <a:rPr lang="it-IT" dirty="0" err="1"/>
              <a:t>uspostava</a:t>
            </a:r>
            <a:r>
              <a:rPr lang="it-IT" dirty="0"/>
              <a:t> i </a:t>
            </a:r>
            <a:r>
              <a:rPr lang="it-IT" dirty="0" err="1"/>
              <a:t>održavanje</a:t>
            </a:r>
            <a:r>
              <a:rPr lang="it-IT" dirty="0"/>
              <a:t> </a:t>
            </a:r>
            <a:r>
              <a:rPr lang="it-IT" dirty="0" err="1"/>
              <a:t>internetskih</a:t>
            </a:r>
            <a:r>
              <a:rPr lang="it-IT" dirty="0"/>
              <a:t> </a:t>
            </a:r>
            <a:r>
              <a:rPr lang="it-IT" dirty="0" err="1"/>
              <a:t>stranica</a:t>
            </a:r>
            <a:r>
              <a:rPr lang="it-IT" dirty="0"/>
              <a:t>; </a:t>
            </a:r>
          </a:p>
          <a:p>
            <a:r>
              <a:rPr lang="pl-PL" dirty="0"/>
              <a:t>4.4. oglasi i objave u medijskom prostoru. 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6037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Ciljevi projekta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>
                <a:latin typeface="Calibri" panose="020F0502020204030204" pitchFamily="34" charset="0"/>
              </a:rPr>
              <a:t>U </a:t>
            </a:r>
            <a:r>
              <a:rPr lang="vi-VN" sz="2000" dirty="0">
                <a:latin typeface="Calibri" panose="020F0502020204030204" pitchFamily="34" charset="0"/>
              </a:rPr>
              <a:t>roku od godine dana od početka provođenja projekta </a:t>
            </a:r>
            <a:r>
              <a:rPr lang="hr-HR" sz="2000" dirty="0" smtClean="0">
                <a:latin typeface="Calibri" panose="020F0502020204030204" pitchFamily="34" charset="0"/>
              </a:rPr>
              <a:t>razviti </a:t>
            </a:r>
            <a:r>
              <a:rPr lang="vi-VN" sz="2000" dirty="0" smtClean="0">
                <a:latin typeface="Calibri" panose="020F0502020204030204" pitchFamily="34" charset="0"/>
              </a:rPr>
              <a:t>1 </a:t>
            </a:r>
            <a:r>
              <a:rPr lang="vi-VN" sz="2000" dirty="0">
                <a:latin typeface="Calibri" panose="020F0502020204030204" pitchFamily="34" charset="0"/>
              </a:rPr>
              <a:t>doktorski studij na engleskom jeziku, koji bi obuhvaćao 50 kolegija</a:t>
            </a:r>
            <a:r>
              <a:rPr lang="hr-HR" sz="2000" dirty="0">
                <a:latin typeface="Calibri" panose="020F0502020204030204" pitchFamily="34" charset="0"/>
              </a:rPr>
              <a:t> </a:t>
            </a:r>
            <a:r>
              <a:rPr lang="hr-HR" sz="2000" dirty="0"/>
              <a:t>prevedenih na engleski </a:t>
            </a:r>
            <a:r>
              <a:rPr lang="hr-HR" sz="2000" dirty="0" smtClean="0"/>
              <a:t>jezik (ishodi učenja, sadržaj, potrebni tekstovi za predavanja).</a:t>
            </a:r>
            <a:endParaRPr lang="hr-HR" sz="2000" dirty="0"/>
          </a:p>
          <a:p>
            <a:r>
              <a:rPr lang="hr-HR" sz="2000" dirty="0"/>
              <a:t>S ciljem olakšavanja pristupa studiju stranim studentima svih 50 kolegija bit će oblikovani kao e-kolegiji u suradnji s partnerom (Srce), što će povećati održivost studija.</a:t>
            </a:r>
          </a:p>
          <a:p>
            <a:r>
              <a:rPr lang="hr-HR" sz="2000" dirty="0"/>
              <a:t>Pozitivan utjecaj na internacionalizaciju bit će ostvaren kroz angažman gostujućih predavača (12) i odlaznu mobilnost </a:t>
            </a:r>
            <a:r>
              <a:rPr lang="hr-HR" sz="2000" dirty="0" err="1"/>
              <a:t>doktoranada</a:t>
            </a:r>
            <a:r>
              <a:rPr lang="hr-HR" sz="2000" dirty="0"/>
              <a:t> (3</a:t>
            </a:r>
            <a:r>
              <a:rPr lang="hr-HR" sz="2000" dirty="0" smtClean="0"/>
              <a:t>).</a:t>
            </a:r>
          </a:p>
          <a:p>
            <a:r>
              <a:rPr lang="hr-HR" sz="2000" dirty="0" smtClean="0"/>
              <a:t>Organizirati tečaj engleskog za administrativno osoblje, nastavnike doktorskog studija i studente TTF-a (50 tečajeva). </a:t>
            </a:r>
          </a:p>
          <a:p>
            <a:r>
              <a:rPr lang="hr-HR" sz="2000" dirty="0" smtClean="0"/>
              <a:t>Predstaviti studij na sajmovima visokog obrazovanja u zemljama s velikom populacijom studenata tekstilne tehnologije, a to su azijske zemlje.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96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342" y="457201"/>
            <a:ext cx="8019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Završene projektne aktivnosti: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159632" y="1375443"/>
            <a:ext cx="7277774" cy="0"/>
          </a:xfrm>
          <a:prstGeom prst="line">
            <a:avLst/>
          </a:prstGeom>
          <a:ln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24756" y="1751889"/>
            <a:ext cx="7024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Uspostava cjelokupnog weba doktorskog studija na engleskom jeziku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Prijevod svih </a:t>
            </a:r>
            <a:r>
              <a:rPr lang="hr-HR" dirty="0" smtClean="0"/>
              <a:t>pravilnika </a:t>
            </a:r>
            <a:r>
              <a:rPr lang="hr-HR" dirty="0"/>
              <a:t>i formulara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64" y="2522782"/>
            <a:ext cx="7090942" cy="38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066" y="1068227"/>
            <a:ext cx="6064710" cy="5080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1470" y="470019"/>
            <a:ext cx="605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Web projekta</a:t>
            </a:r>
          </a:p>
        </p:txBody>
      </p:sp>
    </p:spTree>
    <p:extLst>
      <p:ext uri="{BB962C8B-B14F-4D97-AF65-F5344CB8AC3E}">
        <p14:creationId xmlns:p14="http://schemas.microsoft.com/office/powerpoint/2010/main" val="32677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ja\Downloads\A1_16_izrada_promotivnih_letak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713" y="1410440"/>
            <a:ext cx="5449369" cy="306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ja\Downloads\A1_17_promotivnih_poster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0081" y="752031"/>
            <a:ext cx="3096916" cy="518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9961">
            <a:off x="3426004" y="2965391"/>
            <a:ext cx="2793400" cy="3610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107" y="487110"/>
            <a:ext cx="4375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Promotivni materijali, letci, </a:t>
            </a:r>
            <a:r>
              <a:rPr lang="hr-HR" dirty="0" err="1"/>
              <a:t>posteri</a:t>
            </a:r>
            <a:r>
              <a:rPr lang="hr-HR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Marin </a:t>
            </a:r>
            <a:r>
              <a:rPr lang="hr-HR" dirty="0" err="1"/>
              <a:t>Sovar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Ivana Salopek </a:t>
            </a:r>
            <a:r>
              <a:rPr lang="hr-HR" dirty="0" err="1"/>
              <a:t>Čubrić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008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2389</Words>
  <Application>Microsoft Office PowerPoint</Application>
  <PresentationFormat>Widescreen</PresentationFormat>
  <Paragraphs>228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Myriad Pro Bold SemiExt</vt:lpstr>
      <vt:lpstr>Myriad Pro Light SemiExt</vt:lpstr>
      <vt:lpstr>Office Theme</vt:lpstr>
      <vt:lpstr>PowerPoint Presentation</vt:lpstr>
      <vt:lpstr>Osnovni podaci</vt:lpstr>
      <vt:lpstr>Svrha Poziva – 2018. g.</vt:lpstr>
      <vt:lpstr>PowerPoint Presentation</vt:lpstr>
      <vt:lpstr>Mogućnost financiranja: </vt:lpstr>
      <vt:lpstr>Ciljevi projekta</vt:lpstr>
      <vt:lpstr>PowerPoint Presentation</vt:lpstr>
      <vt:lpstr>PowerPoint Presentation</vt:lpstr>
      <vt:lpstr>PowerPoint Presentation</vt:lpstr>
      <vt:lpstr>PowerPoint Presentation</vt:lpstr>
      <vt:lpstr>Predstavnici partnera na projektu održali su tri radionice za nastavnike TTF-a i to: Osnove rada u sustavu Merlin (21. i 22. 2. 2019.), ABC radionica (27. 2.2019.) i Priprema virtualnog predavanja – Webinara (28.02.2019.). Na radionicama je ukupno sudjelovalo 39 nastavnika TTF-a.  Započinju individualne konzultacije nastavnika na Srcu.</vt:lpstr>
      <vt:lpstr>PowerPoint Presentation</vt:lpstr>
      <vt:lpstr>Nabava opreme za predavanja uživo i online, 12 računala, printer, skener i kopirni uređaj, projektor i kamera.</vt:lpstr>
      <vt:lpstr>VDS izrađuje i objavljuje izvedbeni plan nastave na engleskom i hrvatskom jeziku te obavještava MZO i AZVO da se program izvodi na stranom jeziku. MZO i AZVO objavljuju odluku u preglednicima akreditiranih studijskih programa na stranom jeziku.</vt:lpstr>
      <vt:lpstr>Doktorski studij na engleskom jeziku predstavljen je stranim studentima na sajmu QS World Grad School Tour koji je održan u Pekingu. QS sajmovi održavaju se širom svijeta i okupljaju predstavnike niza sveučilišta, među kojima i najbolje rangirane na QS listama.</vt:lpstr>
      <vt:lpstr>Predstavljanjem TTF-a na sajmu, također je dobivena mogućnost postavljanja profila preddiplomskog i diplomskog studija koji se provode na TTF-u na stranicama QS-a, što je omogućilo bolju promidžbu institucije na međunarodnoj razini.</vt:lpstr>
      <vt:lpstr>PowerPoint Presentation</vt:lpstr>
      <vt:lpstr>Doktorski studij na engleskom jeziku predstavljen je stranim studentima na sajmu QS World Grad School Tour koji je održan u New Delhiju, Indija. QS sajmovi održavaju se širom svijeta i okupljaju predstavnike niza sveučilišta, među kojima i najbolje rangirane na QS listama.</vt:lpstr>
      <vt:lpstr>Doktorski studij na engleskom jeziku predstavljen je stranim studentima na sajmu QS World Grad School Tour koji je održan u Istanbulu, Turska.  QS sajmovi održavaju se širom svijeta i okupljaju predstavnike niza sveučilišta, među kojima i najbolje rangirane na QS listama.</vt:lpstr>
      <vt:lpstr>PowerPoint Presentation</vt:lpstr>
      <vt:lpstr>Profesor emeritus Charles Q. Yang s University of Georgia, SAD je 7.10.2019. održao predavanje "Writing and Publishing Scientific Research Articles". Predavanju su prisustvovali studenti doktorskog studija i nastavnici koji predaju na istom. </vt:lpstr>
      <vt:lpstr>Doktorski studij Tekstilna znanost i tehnologija koji se izvodi na na engleskom jeziku predstavljen je u godišnjaku diplomskih i doktorskih programa koji izdaje QS u 30000 primjeraka i online.  Naziv godišnjaka je QS Top Grad School Guide 2019/2020.</vt:lpstr>
      <vt:lpstr>Prof. Mizi Fan sa Sveučilišta Brunel iz Londona je 24.10.2019. održao predavanje "Advances in natural fibres reinforced biobased composites".</vt:lpstr>
      <vt:lpstr>Doktorski studij na engleskom jeziku predstavljen je stranim studentima na sajmu QS World Grad School Tour koji je održan u Hong Kongu.  QS sajmovi održavaju se širom svijeta i okupljaju predstavnike niza sveučilišta, među kojima i najbolje rangirane na QS listama.</vt:lpstr>
      <vt:lpstr>Prof. dr. sc. Shunichi Kobayashija s japanskog sveučilišta Shinshu, 22.01.2020. studentima doktorskog studija Tekstilna znanost i tehnologija koji se izvodi na engleskom jeziku održao znanstveno predavanje naslovljeno "Bending Speed Dependence of Stiffness of Viscoelastic Fin Containing Fiber Composite Dilatant Fluid".</vt:lpstr>
      <vt:lpstr>PowerPoint Presentation</vt:lpstr>
      <vt:lpstr>Doktorski studij Tekstilna znanost i tehnologija predstavljen je izlagačima i posjetiteljima 17. međunarodnog sajma Yarn fair.  Sajam je održan u Istanbulu, 27.-29.03.2020. u prostorima sajamskog centra Tuyap.</vt:lpstr>
      <vt:lpstr>Temeljem niza aktivnosti članova projekta "Internacionalizacija doktorskog studija Tekstilna znanost i tehnologija", TTF se 2019./2020. i 2020./2021. promovira na mrežnoj stranici QS i to kroz informativne stranice te reklamni baner.</vt:lpstr>
      <vt:lpstr>Doktorski studij Tekstilna znanost i tehnologija predstavljen je 29.10.2020. na virtualnom sajmu obrazovanja koji je organizirala tvrtka Begin group za područje Euroazije. Na sajmu su, uz predstavnice TTF-a, sudjelovali predstavnici 26 zemalja svijeta.</vt:lpstr>
      <vt:lpstr>PowerPoint Presentation</vt:lpstr>
      <vt:lpstr>Dr. sc. Armando Chapin Rodriguez održao je on-line radionicu “Designing high-quality research projects and publishing them in international journals”. Na radionici su sudjelovali studenti doktorskog studija Tekstilna znanost i tehnologija koji su kroz niz vježbi i zadataka ojačali vještine pisanja znanstvenih radova za objavu u kompetitivnim međunarodnim znanstvenim časopisima.</vt:lpstr>
      <vt:lpstr>Doktorski studij Tekstilna znanost i tehnologija predstavljen je 25. 5. 2021. godine na virtualnom sajmu obrazovanja koji je organizirala tvrtka Begin group za područje Euroazije. Na sajmu su, uz predstavnice TTF-a, sudjelovali predstavnici 16 zemalja svijeta.</vt:lpstr>
      <vt:lpstr>U sklopu projekta, izv. prof. dr. sc. Julija Volmajer Valh sa Sveučilišta u Mariboru je 16.6.2021. održala predavanje The status of water reuse in European textile industry preko MS Teams platforme.</vt:lpstr>
      <vt:lpstr>Izv. prof. dr. sc. Edit Csanák sa Sveučilišta Óbuda, fakultet Rejtő Sándor iz Budimpešte održala je 6.7.2021. predavanje pod naslovom Eco-design and Sustainability in Fashion: Challenges, Applications and Tools for Textile Industry preko MS Teams platforme.</vt:lpstr>
      <vt:lpstr>U okviru Projekta, dana 8.7.2021., prof. dr. sc. Zbigniew Draczyński s Politechnika Łódzka održao je predavanje pod naslovom "Biopolymers synthesis, modification, processing and properties confirmation". Predavanje je održano uživo i preko MS Teams platforme.</vt:lpstr>
      <vt:lpstr>Prof. dr. sc. Alenka Pavko Čuden s University of Ljubljana, Faculty of Natural Sciences and Engineering, iz Ljubljane, Slovenija, održala je 12. 7. 2021. predavanje pod naslovom "Recent developments in knitting technology". Predavanje je održano uživo u B-002 i preko MS Teams platforme.</vt:lpstr>
      <vt:lpstr>U okviru Projekta, u srijedu, 14.7.2021. preko MS Teams platforme, Abhijit Majumdar s Indian Institute of Technology, održao je predavanje pod naslovom "Protective Textiles: Materials and Technology, 1. Soft body armour and 2. UV protection by textiles".</vt:lpstr>
      <vt:lpstr>U sklopu Projekta, 16. 7. 2021. je za nastavnike TTF-a organiziran specijalizirani tečaj pripreme i provođenja znanstvenih projekata na engleskom jeziku. Tečaj su održali predstavnici tvrtke Hyperion, a sudionici su usvojili stručne kompetencije potrebne za uspješnu prijavu i provedbu znanstvenih projekata Horizon Europe.</vt:lpstr>
      <vt:lpstr>U okviru Projekta, prof. dr. sc. Vladan Končar s GEMTEX Laboratory, ENSAIT Roubaix, France, održao je 26.8.2021. predavanje pod naslovom Smart textiles and their applications preko MS Teams platforme.</vt:lpstr>
      <vt:lpstr>U okviru Projekta, prof. dr. sc. Mirela Blaga Gheorghe Asachi, Technical University of Iasi, Rumunjska, održala je 2.9.2021. predavanje pod naslovom "Advanced Knitted Materials" preko MS Teams platforme.</vt:lpstr>
      <vt:lpstr>Prof. dr. sc. Olena Kyzymchuk, s Kyiv National University of Technologies and Design, Ukrajina, održala je 6.9.2021. predavanje pod naslovom Auxetic and medical knitted textiles. Predavanje je održano preko MS Teams platforme.</vt:lpstr>
      <vt:lpstr>Prof. dr. sc. Marcus Weber, Niederrhein University of Applied Sciences, Njemačka, održao je predavanje pod naslovom Products in Warp Knitting, 22.9.2021., u 16:00 sati preko Zooma.</vt:lpstr>
      <vt:lpstr>2. tečaj engleskog jezika za nastavnike i nenastavno osoblje TTF-a, intenzivni, online tečaj, u organizaciji Američkog instituta, a zahvaljujući prenamjeni nepotrošenih sredstava na projektu.</vt:lpstr>
      <vt:lpstr>Ostvareni rezultati projekta</vt:lpstr>
      <vt:lpstr>Ostvareni rezultati projekta</vt:lpstr>
      <vt:lpstr>Ostvareni rezultati projekta</vt:lpstr>
      <vt:lpstr>U projektnim aktivnostima sudjelovale su 123 osobe s TTF-a!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Vesna Marija Potočić Matković</dc:creator>
  <cp:lastModifiedBy>Vesna Marija Potočić Matković</cp:lastModifiedBy>
  <cp:revision>42</cp:revision>
  <dcterms:created xsi:type="dcterms:W3CDTF">2021-10-05T07:33:25Z</dcterms:created>
  <dcterms:modified xsi:type="dcterms:W3CDTF">2021-10-11T10:33:47Z</dcterms:modified>
</cp:coreProperties>
</file>